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82" r:id="rId3"/>
    <p:sldId id="257" r:id="rId4"/>
    <p:sldId id="304" r:id="rId5"/>
    <p:sldId id="274" r:id="rId6"/>
    <p:sldId id="297" r:id="rId7"/>
    <p:sldId id="284" r:id="rId8"/>
    <p:sldId id="307" r:id="rId9"/>
    <p:sldId id="316" r:id="rId10"/>
    <p:sldId id="306" r:id="rId11"/>
    <p:sldId id="305" r:id="rId12"/>
    <p:sldId id="308" r:id="rId13"/>
    <p:sldId id="277" r:id="rId14"/>
    <p:sldId id="296" r:id="rId15"/>
    <p:sldId id="272" r:id="rId16"/>
    <p:sldId id="334" r:id="rId17"/>
    <p:sldId id="298" r:id="rId18"/>
    <p:sldId id="278" r:id="rId19"/>
    <p:sldId id="280" r:id="rId20"/>
    <p:sldId id="309" r:id="rId21"/>
    <p:sldId id="283" r:id="rId22"/>
    <p:sldId id="303" r:id="rId23"/>
    <p:sldId id="299" r:id="rId24"/>
    <p:sldId id="294" r:id="rId25"/>
    <p:sldId id="315" r:id="rId26"/>
    <p:sldId id="310" r:id="rId27"/>
    <p:sldId id="290" r:id="rId28"/>
    <p:sldId id="289" r:id="rId29"/>
    <p:sldId id="300" r:id="rId30"/>
    <p:sldId id="318" r:id="rId31"/>
    <p:sldId id="327" r:id="rId32"/>
    <p:sldId id="291" r:id="rId33"/>
    <p:sldId id="311" r:id="rId34"/>
    <p:sldId id="325" r:id="rId35"/>
    <p:sldId id="328" r:id="rId36"/>
    <p:sldId id="301" r:id="rId37"/>
    <p:sldId id="329" r:id="rId38"/>
    <p:sldId id="317" r:id="rId39"/>
    <p:sldId id="333" r:id="rId40"/>
    <p:sldId id="312" r:id="rId41"/>
    <p:sldId id="326" r:id="rId42"/>
    <p:sldId id="331" r:id="rId43"/>
    <p:sldId id="302" r:id="rId44"/>
    <p:sldId id="332" r:id="rId45"/>
    <p:sldId id="330" r:id="rId46"/>
    <p:sldId id="31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407B1E-1211-4903-AAEB-2EDE08C6D2B0}" v="166" dt="2024-04-25T17:57:28.615"/>
    <p1510:client id="{B6326D89-8105-42A0-8965-BB21D6557708}" v="1" dt="2024-04-25T18:19:12.3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2" autoAdjust="0"/>
    <p:restoredTop sz="95033" autoAdjust="0"/>
  </p:normalViewPr>
  <p:slideViewPr>
    <p:cSldViewPr snapToGrid="0">
      <p:cViewPr>
        <p:scale>
          <a:sx n="80" d="100"/>
          <a:sy n="80" d="100"/>
        </p:scale>
        <p:origin x="989"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rezade Garcia Rangel" userId="46f41ae94f98769a" providerId="LiveId" clId="{B6326D89-8105-42A0-8965-BB21D6557708}"/>
    <pc:docChg chg="custSel addSld modSld sldOrd">
      <pc:chgData name="Sherezade Garcia Rangel" userId="46f41ae94f98769a" providerId="LiveId" clId="{B6326D89-8105-42A0-8965-BB21D6557708}" dt="2024-04-25T18:55:00.664" v="104"/>
      <pc:docMkLst>
        <pc:docMk/>
      </pc:docMkLst>
      <pc:sldChg chg="modSp mod">
        <pc:chgData name="Sherezade Garcia Rangel" userId="46f41ae94f98769a" providerId="LiveId" clId="{B6326D89-8105-42A0-8965-BB21D6557708}" dt="2024-04-25T18:06:47.770" v="26" actId="1076"/>
        <pc:sldMkLst>
          <pc:docMk/>
          <pc:sldMk cId="3020376817" sldId="256"/>
        </pc:sldMkLst>
        <pc:spChg chg="mod">
          <ac:chgData name="Sherezade Garcia Rangel" userId="46f41ae94f98769a" providerId="LiveId" clId="{B6326D89-8105-42A0-8965-BB21D6557708}" dt="2024-04-25T18:06:47.770" v="26" actId="1076"/>
          <ac:spMkLst>
            <pc:docMk/>
            <pc:sldMk cId="3020376817" sldId="256"/>
            <ac:spMk id="13" creationId="{8207BDAD-EDA6-C921-8CD2-C623EB9EC60D}"/>
          </ac:spMkLst>
        </pc:spChg>
      </pc:sldChg>
      <pc:sldChg chg="ord">
        <pc:chgData name="Sherezade Garcia Rangel" userId="46f41ae94f98769a" providerId="LiveId" clId="{B6326D89-8105-42A0-8965-BB21D6557708}" dt="2024-04-25T18:53:43.423" v="86"/>
        <pc:sldMkLst>
          <pc:docMk/>
          <pc:sldMk cId="2672505023" sldId="272"/>
        </pc:sldMkLst>
      </pc:sldChg>
      <pc:sldChg chg="modSp mod">
        <pc:chgData name="Sherezade Garcia Rangel" userId="46f41ae94f98769a" providerId="LiveId" clId="{B6326D89-8105-42A0-8965-BB21D6557708}" dt="2024-04-25T18:10:58.699" v="75" actId="1076"/>
        <pc:sldMkLst>
          <pc:docMk/>
          <pc:sldMk cId="1733982338" sldId="274"/>
        </pc:sldMkLst>
        <pc:graphicFrameChg chg="mod modGraphic">
          <ac:chgData name="Sherezade Garcia Rangel" userId="46f41ae94f98769a" providerId="LiveId" clId="{B6326D89-8105-42A0-8965-BB21D6557708}" dt="2024-04-25T18:10:58.699" v="75" actId="1076"/>
          <ac:graphicFrameMkLst>
            <pc:docMk/>
            <pc:sldMk cId="1733982338" sldId="274"/>
            <ac:graphicFrameMk id="3" creationId="{F14DDE7A-9A39-EDAA-9968-19CC8103729D}"/>
          </ac:graphicFrameMkLst>
        </pc:graphicFrameChg>
      </pc:sldChg>
      <pc:sldChg chg="ord">
        <pc:chgData name="Sherezade Garcia Rangel" userId="46f41ae94f98769a" providerId="LiveId" clId="{B6326D89-8105-42A0-8965-BB21D6557708}" dt="2024-04-25T18:54:11.513" v="93"/>
        <pc:sldMkLst>
          <pc:docMk/>
          <pc:sldMk cId="3644665791" sldId="289"/>
        </pc:sldMkLst>
      </pc:sldChg>
      <pc:sldChg chg="ord">
        <pc:chgData name="Sherezade Garcia Rangel" userId="46f41ae94f98769a" providerId="LiveId" clId="{B6326D89-8105-42A0-8965-BB21D6557708}" dt="2024-04-25T18:53:58.043" v="88"/>
        <pc:sldMkLst>
          <pc:docMk/>
          <pc:sldMk cId="2989315352" sldId="294"/>
        </pc:sldMkLst>
      </pc:sldChg>
      <pc:sldChg chg="ord">
        <pc:chgData name="Sherezade Garcia Rangel" userId="46f41ae94f98769a" providerId="LiveId" clId="{B6326D89-8105-42A0-8965-BB21D6557708}" dt="2024-04-25T18:54:12.627" v="95"/>
        <pc:sldMkLst>
          <pc:docMk/>
          <pc:sldMk cId="3958247854" sldId="300"/>
        </pc:sldMkLst>
      </pc:sldChg>
      <pc:sldChg chg="ord">
        <pc:chgData name="Sherezade Garcia Rangel" userId="46f41ae94f98769a" providerId="LiveId" clId="{B6326D89-8105-42A0-8965-BB21D6557708}" dt="2024-04-25T18:53:37.118" v="84"/>
        <pc:sldMkLst>
          <pc:docMk/>
          <pc:sldMk cId="3385317366" sldId="316"/>
        </pc:sldMkLst>
      </pc:sldChg>
      <pc:sldChg chg="ord">
        <pc:chgData name="Sherezade Garcia Rangel" userId="46f41ae94f98769a" providerId="LiveId" clId="{B6326D89-8105-42A0-8965-BB21D6557708}" dt="2024-04-25T18:54:14.841" v="97"/>
        <pc:sldMkLst>
          <pc:docMk/>
          <pc:sldMk cId="3040780547" sldId="318"/>
        </pc:sldMkLst>
      </pc:sldChg>
      <pc:sldChg chg="delSp modSp mod ord">
        <pc:chgData name="Sherezade Garcia Rangel" userId="46f41ae94f98769a" providerId="LiveId" clId="{B6326D89-8105-42A0-8965-BB21D6557708}" dt="2024-04-25T18:54:22.135" v="98" actId="14100"/>
        <pc:sldMkLst>
          <pc:docMk/>
          <pc:sldMk cId="874425512" sldId="327"/>
        </pc:sldMkLst>
        <pc:spChg chg="del">
          <ac:chgData name="Sherezade Garcia Rangel" userId="46f41ae94f98769a" providerId="LiveId" clId="{B6326D89-8105-42A0-8965-BB21D6557708}" dt="2024-04-25T18:54:03.323" v="89" actId="478"/>
          <ac:spMkLst>
            <pc:docMk/>
            <pc:sldMk cId="874425512" sldId="327"/>
            <ac:spMk id="2" creationId="{4EE7F6F7-538A-34AB-E844-7E54BCFEF4A5}"/>
          </ac:spMkLst>
        </pc:spChg>
        <pc:picChg chg="mod">
          <ac:chgData name="Sherezade Garcia Rangel" userId="46f41ae94f98769a" providerId="LiveId" clId="{B6326D89-8105-42A0-8965-BB21D6557708}" dt="2024-04-25T18:54:22.135" v="98" actId="14100"/>
          <ac:picMkLst>
            <pc:docMk/>
            <pc:sldMk cId="874425512" sldId="327"/>
            <ac:picMk id="3" creationId="{59FC4400-B00A-CAF7-B03A-89C0D3E80432}"/>
          </ac:picMkLst>
        </pc:picChg>
      </pc:sldChg>
      <pc:sldChg chg="ord">
        <pc:chgData name="Sherezade Garcia Rangel" userId="46f41ae94f98769a" providerId="LiveId" clId="{B6326D89-8105-42A0-8965-BB21D6557708}" dt="2024-04-25T18:54:42.170" v="102"/>
        <pc:sldMkLst>
          <pc:docMk/>
          <pc:sldMk cId="276306410" sldId="328"/>
        </pc:sldMkLst>
      </pc:sldChg>
      <pc:sldChg chg="ord">
        <pc:chgData name="Sherezade Garcia Rangel" userId="46f41ae94f98769a" providerId="LiveId" clId="{B6326D89-8105-42A0-8965-BB21D6557708}" dt="2024-04-25T18:54:40.850" v="100"/>
        <pc:sldMkLst>
          <pc:docMk/>
          <pc:sldMk cId="1067008821" sldId="329"/>
        </pc:sldMkLst>
      </pc:sldChg>
      <pc:sldChg chg="ord">
        <pc:chgData name="Sherezade Garcia Rangel" userId="46f41ae94f98769a" providerId="LiveId" clId="{B6326D89-8105-42A0-8965-BB21D6557708}" dt="2024-04-25T18:55:00.664" v="104"/>
        <pc:sldMkLst>
          <pc:docMk/>
          <pc:sldMk cId="3104627419" sldId="331"/>
        </pc:sldMkLst>
      </pc:sldChg>
      <pc:sldChg chg="addSp modSp new mod">
        <pc:chgData name="Sherezade Garcia Rangel" userId="46f41ae94f98769a" providerId="LiveId" clId="{B6326D89-8105-42A0-8965-BB21D6557708}" dt="2024-04-25T18:19:20.651" v="82" actId="14100"/>
        <pc:sldMkLst>
          <pc:docMk/>
          <pc:sldMk cId="2377265995" sldId="334"/>
        </pc:sldMkLst>
        <pc:picChg chg="add mod">
          <ac:chgData name="Sherezade Garcia Rangel" userId="46f41ae94f98769a" providerId="LiveId" clId="{B6326D89-8105-42A0-8965-BB21D6557708}" dt="2024-04-25T18:19:20.651" v="82" actId="14100"/>
          <ac:picMkLst>
            <pc:docMk/>
            <pc:sldMk cId="2377265995" sldId="334"/>
            <ac:picMk id="3" creationId="{EF65622D-6D06-E5FE-2521-4AEB292AB0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79B002-6925-416C-B603-C5F90B139ACB}" type="datetimeFigureOut">
              <a:rPr lang="en-GB" smtClean="0"/>
              <a:t>25/04/2024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C1EBB-E14A-4F5C-B46E-0B6237208828}" type="slidenum">
              <a:rPr lang="en-GB" smtClean="0"/>
              <a:t>‹#›</a:t>
            </a:fld>
            <a:endParaRPr lang="en-GB"/>
          </a:p>
        </p:txBody>
      </p:sp>
    </p:spTree>
    <p:extLst>
      <p:ext uri="{BB962C8B-B14F-4D97-AF65-F5344CB8AC3E}">
        <p14:creationId xmlns:p14="http://schemas.microsoft.com/office/powerpoint/2010/main" val="370728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CEC1EBB-E14A-4F5C-B46E-0B6237208828}" type="slidenum">
              <a:rPr lang="en-GB" smtClean="0"/>
              <a:t>3</a:t>
            </a:fld>
            <a:endParaRPr lang="en-GB"/>
          </a:p>
        </p:txBody>
      </p:sp>
    </p:spTree>
    <p:extLst>
      <p:ext uri="{BB962C8B-B14F-4D97-AF65-F5344CB8AC3E}">
        <p14:creationId xmlns:p14="http://schemas.microsoft.com/office/powerpoint/2010/main" val="146305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individual role will have six slides (scrum cards for each day?)</a:t>
            </a:r>
          </a:p>
          <a:p>
            <a:r>
              <a:rPr lang="en-US" dirty="0"/>
              <a:t>First slide: Architect</a:t>
            </a:r>
          </a:p>
          <a:p>
            <a:r>
              <a:rPr lang="en-US" dirty="0"/>
              <a:t>We have to have a slide on what we will do on every daily scrum</a:t>
            </a:r>
          </a:p>
          <a:p>
            <a:endParaRPr lang="en-US" dirty="0"/>
          </a:p>
          <a:p>
            <a:pPr algn="l" fontAlgn="b"/>
            <a:r>
              <a:rPr lang="en-US" sz="1200" b="0" i="0" u="none" strike="noStrike" dirty="0">
                <a:solidFill>
                  <a:srgbClr val="000000"/>
                </a:solidFill>
                <a:effectLst/>
                <a:latin typeface="Aptos Narrow" panose="020B0004020202020204" pitchFamily="34" charset="0"/>
              </a:rPr>
              <a:t>Maybe cheating about age group in the quiz.</a:t>
            </a:r>
          </a:p>
          <a:p>
            <a:pPr algn="l" fontAlgn="b"/>
            <a:r>
              <a:rPr lang="en-US" sz="1200" b="0" i="0" u="none" strike="noStrike" dirty="0">
                <a:solidFill>
                  <a:srgbClr val="000000"/>
                </a:solidFill>
                <a:effectLst/>
                <a:latin typeface="Aptos Narrow" panose="020B0004020202020204" pitchFamily="34" charset="0"/>
              </a:rPr>
              <a:t>Playing games in calculator instead of doing calculation?? Cheating??</a:t>
            </a:r>
          </a:p>
          <a:p>
            <a:pPr algn="l" fontAlgn="b"/>
            <a:r>
              <a:rPr lang="en-US" sz="1200" b="0" i="0" u="none" strike="noStrike" dirty="0">
                <a:solidFill>
                  <a:srgbClr val="000000"/>
                </a:solidFill>
                <a:effectLst/>
                <a:latin typeface="Aptos Narrow" panose="020B0004020202020204" pitchFamily="34" charset="0"/>
              </a:rPr>
              <a:t>Like making smileys etc.</a:t>
            </a:r>
          </a:p>
          <a:p>
            <a:endParaRPr lang="en-US" dirty="0"/>
          </a:p>
          <a:p>
            <a:endParaRPr lang="en-US" dirty="0"/>
          </a:p>
          <a:p>
            <a:r>
              <a:rPr lang="en-GB" dirty="0"/>
              <a:t>https://tinypic.host/image/Calculator-User-Stories.Dj9vbO</a:t>
            </a:r>
          </a:p>
        </p:txBody>
      </p:sp>
      <p:sp>
        <p:nvSpPr>
          <p:cNvPr id="4" name="Slide Number Placeholder 3"/>
          <p:cNvSpPr>
            <a:spLocks noGrp="1"/>
          </p:cNvSpPr>
          <p:nvPr>
            <p:ph type="sldNum" sz="quarter" idx="5"/>
          </p:nvPr>
        </p:nvSpPr>
        <p:spPr/>
        <p:txBody>
          <a:bodyPr/>
          <a:lstStyle/>
          <a:p>
            <a:fld id="{5CEC1EBB-E14A-4F5C-B46E-0B6237208828}" type="slidenum">
              <a:rPr lang="en-GB" smtClean="0"/>
              <a:t>5</a:t>
            </a:fld>
            <a:endParaRPr lang="en-GB"/>
          </a:p>
        </p:txBody>
      </p:sp>
    </p:spTree>
    <p:extLst>
      <p:ext uri="{BB962C8B-B14F-4D97-AF65-F5344CB8AC3E}">
        <p14:creationId xmlns:p14="http://schemas.microsoft.com/office/powerpoint/2010/main" val="420678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D3F490CC-BBD1-4B47-888C-A046193570CC}" type="slidenum">
              <a:rPr lang="ro-RO" smtClean="0"/>
              <a:t>6</a:t>
            </a:fld>
            <a:endParaRPr lang="ro-RO"/>
          </a:p>
        </p:txBody>
      </p:sp>
    </p:spTree>
    <p:extLst>
      <p:ext uri="{BB962C8B-B14F-4D97-AF65-F5344CB8AC3E}">
        <p14:creationId xmlns:p14="http://schemas.microsoft.com/office/powerpoint/2010/main" val="3698928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D3F490CC-BBD1-4B47-888C-A046193570CC}" type="slidenum">
              <a:rPr lang="ro-RO" smtClean="0"/>
              <a:t>8</a:t>
            </a:fld>
            <a:endParaRPr lang="ro-RO"/>
          </a:p>
        </p:txBody>
      </p:sp>
    </p:spTree>
    <p:extLst>
      <p:ext uri="{BB962C8B-B14F-4D97-AF65-F5344CB8AC3E}">
        <p14:creationId xmlns:p14="http://schemas.microsoft.com/office/powerpoint/2010/main" val="1567297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79CA-3008-4478-D1C7-581AD10FCE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A7F4A6D-A698-DB2F-58DB-9DC3BD2465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55AF5D0-B029-B00F-C233-1FE7B033F521}"/>
              </a:ext>
            </a:extLst>
          </p:cNvPr>
          <p:cNvSpPr>
            <a:spLocks noGrp="1"/>
          </p:cNvSpPr>
          <p:nvPr>
            <p:ph type="dt" sz="half" idx="10"/>
          </p:nvPr>
        </p:nvSpPr>
        <p:spPr/>
        <p:txBody>
          <a:bodyPr/>
          <a:lstStyle/>
          <a:p>
            <a:fld id="{440A0522-9B18-43F8-B881-AF2D24627700}" type="datetimeFigureOut">
              <a:rPr lang="en-GB" smtClean="0"/>
              <a:t>25/04/2024</a:t>
            </a:fld>
            <a:endParaRPr lang="en-GB"/>
          </a:p>
        </p:txBody>
      </p:sp>
      <p:sp>
        <p:nvSpPr>
          <p:cNvPr id="5" name="Footer Placeholder 4">
            <a:extLst>
              <a:ext uri="{FF2B5EF4-FFF2-40B4-BE49-F238E27FC236}">
                <a16:creationId xmlns:a16="http://schemas.microsoft.com/office/drawing/2014/main" id="{B032459F-EF14-F114-0398-07E2F43141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58D0ED-3C60-877A-503C-23848DEDCADD}"/>
              </a:ext>
            </a:extLst>
          </p:cNvPr>
          <p:cNvSpPr>
            <a:spLocks noGrp="1"/>
          </p:cNvSpPr>
          <p:nvPr>
            <p:ph type="sldNum" sz="quarter" idx="12"/>
          </p:nvPr>
        </p:nvSpPr>
        <p:spPr/>
        <p:txBody>
          <a:bodyPr/>
          <a:lstStyle/>
          <a:p>
            <a:fld id="{048106BC-A997-4502-98E3-A44625B35890}" type="slidenum">
              <a:rPr lang="en-GB" smtClean="0"/>
              <a:t>‹#›</a:t>
            </a:fld>
            <a:endParaRPr lang="en-GB"/>
          </a:p>
        </p:txBody>
      </p:sp>
    </p:spTree>
    <p:extLst>
      <p:ext uri="{BB962C8B-B14F-4D97-AF65-F5344CB8AC3E}">
        <p14:creationId xmlns:p14="http://schemas.microsoft.com/office/powerpoint/2010/main" val="315009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9A14B-B727-0F2F-C62C-2AE96EB56EC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C6E1D4-D710-6A64-9203-49E281BE89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9AA4FD-38D6-840B-F3E4-87992013CBCB}"/>
              </a:ext>
            </a:extLst>
          </p:cNvPr>
          <p:cNvSpPr>
            <a:spLocks noGrp="1"/>
          </p:cNvSpPr>
          <p:nvPr>
            <p:ph type="dt" sz="half" idx="10"/>
          </p:nvPr>
        </p:nvSpPr>
        <p:spPr/>
        <p:txBody>
          <a:bodyPr/>
          <a:lstStyle/>
          <a:p>
            <a:fld id="{440A0522-9B18-43F8-B881-AF2D24627700}" type="datetimeFigureOut">
              <a:rPr lang="en-GB" smtClean="0"/>
              <a:t>25/04/2024</a:t>
            </a:fld>
            <a:endParaRPr lang="en-GB"/>
          </a:p>
        </p:txBody>
      </p:sp>
      <p:sp>
        <p:nvSpPr>
          <p:cNvPr id="5" name="Footer Placeholder 4">
            <a:extLst>
              <a:ext uri="{FF2B5EF4-FFF2-40B4-BE49-F238E27FC236}">
                <a16:creationId xmlns:a16="http://schemas.microsoft.com/office/drawing/2014/main" id="{2F11CB42-234F-9D4B-EFCF-D1ADFCF976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17C0DD-714F-04E6-826D-9C2F87C3A1E3}"/>
              </a:ext>
            </a:extLst>
          </p:cNvPr>
          <p:cNvSpPr>
            <a:spLocks noGrp="1"/>
          </p:cNvSpPr>
          <p:nvPr>
            <p:ph type="sldNum" sz="quarter" idx="12"/>
          </p:nvPr>
        </p:nvSpPr>
        <p:spPr/>
        <p:txBody>
          <a:bodyPr/>
          <a:lstStyle/>
          <a:p>
            <a:fld id="{048106BC-A997-4502-98E3-A44625B35890}" type="slidenum">
              <a:rPr lang="en-GB" smtClean="0"/>
              <a:t>‹#›</a:t>
            </a:fld>
            <a:endParaRPr lang="en-GB"/>
          </a:p>
        </p:txBody>
      </p:sp>
    </p:spTree>
    <p:extLst>
      <p:ext uri="{BB962C8B-B14F-4D97-AF65-F5344CB8AC3E}">
        <p14:creationId xmlns:p14="http://schemas.microsoft.com/office/powerpoint/2010/main" val="913730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7CDC5-6939-D1A0-E027-4DB35CE9E1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ED8A16F-7BF0-EBBC-F95C-E9C10A15FD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E735F7-AD5E-B859-D28B-5D1928931F4A}"/>
              </a:ext>
            </a:extLst>
          </p:cNvPr>
          <p:cNvSpPr>
            <a:spLocks noGrp="1"/>
          </p:cNvSpPr>
          <p:nvPr>
            <p:ph type="dt" sz="half" idx="10"/>
          </p:nvPr>
        </p:nvSpPr>
        <p:spPr/>
        <p:txBody>
          <a:bodyPr/>
          <a:lstStyle/>
          <a:p>
            <a:fld id="{440A0522-9B18-43F8-B881-AF2D24627700}" type="datetimeFigureOut">
              <a:rPr lang="en-GB" smtClean="0"/>
              <a:t>25/04/2024</a:t>
            </a:fld>
            <a:endParaRPr lang="en-GB"/>
          </a:p>
        </p:txBody>
      </p:sp>
      <p:sp>
        <p:nvSpPr>
          <p:cNvPr id="5" name="Footer Placeholder 4">
            <a:extLst>
              <a:ext uri="{FF2B5EF4-FFF2-40B4-BE49-F238E27FC236}">
                <a16:creationId xmlns:a16="http://schemas.microsoft.com/office/drawing/2014/main" id="{592E0D7B-E7C8-F679-3C7F-36361E4B26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1FADDA-409F-FC9A-8AC0-69B95D1FCDD4}"/>
              </a:ext>
            </a:extLst>
          </p:cNvPr>
          <p:cNvSpPr>
            <a:spLocks noGrp="1"/>
          </p:cNvSpPr>
          <p:nvPr>
            <p:ph type="sldNum" sz="quarter" idx="12"/>
          </p:nvPr>
        </p:nvSpPr>
        <p:spPr/>
        <p:txBody>
          <a:bodyPr/>
          <a:lstStyle/>
          <a:p>
            <a:fld id="{048106BC-A997-4502-98E3-A44625B35890}" type="slidenum">
              <a:rPr lang="en-GB" smtClean="0"/>
              <a:t>‹#›</a:t>
            </a:fld>
            <a:endParaRPr lang="en-GB"/>
          </a:p>
        </p:txBody>
      </p:sp>
    </p:spTree>
    <p:extLst>
      <p:ext uri="{BB962C8B-B14F-4D97-AF65-F5344CB8AC3E}">
        <p14:creationId xmlns:p14="http://schemas.microsoft.com/office/powerpoint/2010/main" val="2421483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7C588-0D13-2E93-9AB3-A46A9051161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525687C-6D32-340E-216C-46003D629E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0733CA-8C23-CF85-5D46-BAED850301A4}"/>
              </a:ext>
            </a:extLst>
          </p:cNvPr>
          <p:cNvSpPr>
            <a:spLocks noGrp="1"/>
          </p:cNvSpPr>
          <p:nvPr>
            <p:ph type="dt" sz="half" idx="10"/>
          </p:nvPr>
        </p:nvSpPr>
        <p:spPr/>
        <p:txBody>
          <a:bodyPr/>
          <a:lstStyle/>
          <a:p>
            <a:fld id="{440A0522-9B18-43F8-B881-AF2D24627700}" type="datetimeFigureOut">
              <a:rPr lang="en-GB" smtClean="0"/>
              <a:t>25/04/2024</a:t>
            </a:fld>
            <a:endParaRPr lang="en-GB"/>
          </a:p>
        </p:txBody>
      </p:sp>
      <p:sp>
        <p:nvSpPr>
          <p:cNvPr id="5" name="Footer Placeholder 4">
            <a:extLst>
              <a:ext uri="{FF2B5EF4-FFF2-40B4-BE49-F238E27FC236}">
                <a16:creationId xmlns:a16="http://schemas.microsoft.com/office/drawing/2014/main" id="{9FF9E6C8-8338-B0C0-AE2E-028C127755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8CE7DF-99CA-E33A-58A0-5570098FD577}"/>
              </a:ext>
            </a:extLst>
          </p:cNvPr>
          <p:cNvSpPr>
            <a:spLocks noGrp="1"/>
          </p:cNvSpPr>
          <p:nvPr>
            <p:ph type="sldNum" sz="quarter" idx="12"/>
          </p:nvPr>
        </p:nvSpPr>
        <p:spPr/>
        <p:txBody>
          <a:bodyPr/>
          <a:lstStyle/>
          <a:p>
            <a:fld id="{048106BC-A997-4502-98E3-A44625B35890}" type="slidenum">
              <a:rPr lang="en-GB" smtClean="0"/>
              <a:t>‹#›</a:t>
            </a:fld>
            <a:endParaRPr lang="en-GB"/>
          </a:p>
        </p:txBody>
      </p:sp>
    </p:spTree>
    <p:extLst>
      <p:ext uri="{BB962C8B-B14F-4D97-AF65-F5344CB8AC3E}">
        <p14:creationId xmlns:p14="http://schemas.microsoft.com/office/powerpoint/2010/main" val="1257087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B45E-6867-F563-ECFA-4F31236EC1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D02DBC1-6198-462C-1355-BE0B08D6F87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7E3A0B-55BD-F10B-D8AB-BAB8236E007E}"/>
              </a:ext>
            </a:extLst>
          </p:cNvPr>
          <p:cNvSpPr>
            <a:spLocks noGrp="1"/>
          </p:cNvSpPr>
          <p:nvPr>
            <p:ph type="dt" sz="half" idx="10"/>
          </p:nvPr>
        </p:nvSpPr>
        <p:spPr/>
        <p:txBody>
          <a:bodyPr/>
          <a:lstStyle/>
          <a:p>
            <a:fld id="{440A0522-9B18-43F8-B881-AF2D24627700}" type="datetimeFigureOut">
              <a:rPr lang="en-GB" smtClean="0"/>
              <a:t>25/04/2024</a:t>
            </a:fld>
            <a:endParaRPr lang="en-GB"/>
          </a:p>
        </p:txBody>
      </p:sp>
      <p:sp>
        <p:nvSpPr>
          <p:cNvPr id="5" name="Footer Placeholder 4">
            <a:extLst>
              <a:ext uri="{FF2B5EF4-FFF2-40B4-BE49-F238E27FC236}">
                <a16:creationId xmlns:a16="http://schemas.microsoft.com/office/drawing/2014/main" id="{2C13C939-D29D-5EF9-8FC0-B31D0080F2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B87564-A45A-56FF-4DE6-F2377F5C9990}"/>
              </a:ext>
            </a:extLst>
          </p:cNvPr>
          <p:cNvSpPr>
            <a:spLocks noGrp="1"/>
          </p:cNvSpPr>
          <p:nvPr>
            <p:ph type="sldNum" sz="quarter" idx="12"/>
          </p:nvPr>
        </p:nvSpPr>
        <p:spPr/>
        <p:txBody>
          <a:bodyPr/>
          <a:lstStyle/>
          <a:p>
            <a:fld id="{048106BC-A997-4502-98E3-A44625B35890}" type="slidenum">
              <a:rPr lang="en-GB" smtClean="0"/>
              <a:t>‹#›</a:t>
            </a:fld>
            <a:endParaRPr lang="en-GB"/>
          </a:p>
        </p:txBody>
      </p:sp>
    </p:spTree>
    <p:extLst>
      <p:ext uri="{BB962C8B-B14F-4D97-AF65-F5344CB8AC3E}">
        <p14:creationId xmlns:p14="http://schemas.microsoft.com/office/powerpoint/2010/main" val="3521281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5ECD-CC17-CC33-75CC-4F03C7537D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4C2A5E0-5240-752F-6B0F-A33FDA700B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AE2D41D-AED5-C79E-8C7C-330E099A05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71BAD4-D6AE-1B02-8B2A-36E742477C91}"/>
              </a:ext>
            </a:extLst>
          </p:cNvPr>
          <p:cNvSpPr>
            <a:spLocks noGrp="1"/>
          </p:cNvSpPr>
          <p:nvPr>
            <p:ph type="dt" sz="half" idx="10"/>
          </p:nvPr>
        </p:nvSpPr>
        <p:spPr/>
        <p:txBody>
          <a:bodyPr/>
          <a:lstStyle/>
          <a:p>
            <a:fld id="{440A0522-9B18-43F8-B881-AF2D24627700}" type="datetimeFigureOut">
              <a:rPr lang="en-GB" smtClean="0"/>
              <a:t>25/04/2024</a:t>
            </a:fld>
            <a:endParaRPr lang="en-GB"/>
          </a:p>
        </p:txBody>
      </p:sp>
      <p:sp>
        <p:nvSpPr>
          <p:cNvPr id="6" name="Footer Placeholder 5">
            <a:extLst>
              <a:ext uri="{FF2B5EF4-FFF2-40B4-BE49-F238E27FC236}">
                <a16:creationId xmlns:a16="http://schemas.microsoft.com/office/drawing/2014/main" id="{DA678C85-601D-0824-1FC6-5D6B5706AAF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A323E3-C05C-FF04-7212-FE840670CACA}"/>
              </a:ext>
            </a:extLst>
          </p:cNvPr>
          <p:cNvSpPr>
            <a:spLocks noGrp="1"/>
          </p:cNvSpPr>
          <p:nvPr>
            <p:ph type="sldNum" sz="quarter" idx="12"/>
          </p:nvPr>
        </p:nvSpPr>
        <p:spPr/>
        <p:txBody>
          <a:bodyPr/>
          <a:lstStyle/>
          <a:p>
            <a:fld id="{048106BC-A997-4502-98E3-A44625B35890}" type="slidenum">
              <a:rPr lang="en-GB" smtClean="0"/>
              <a:t>‹#›</a:t>
            </a:fld>
            <a:endParaRPr lang="en-GB"/>
          </a:p>
        </p:txBody>
      </p:sp>
    </p:spTree>
    <p:extLst>
      <p:ext uri="{BB962C8B-B14F-4D97-AF65-F5344CB8AC3E}">
        <p14:creationId xmlns:p14="http://schemas.microsoft.com/office/powerpoint/2010/main" val="1852369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CDE3-83B8-2AE7-0FA7-4FB3B11A21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2311499-7311-3045-F51E-A1F012D9D7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883DFA-67AF-C73D-F1B2-CAAB645FE4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0F4B852-342A-6AE7-1839-B21EE43340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3E07D7-9258-1C45-DF9B-40A4018945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3BD036-2450-4EDD-B5E4-26D3241C2608}"/>
              </a:ext>
            </a:extLst>
          </p:cNvPr>
          <p:cNvSpPr>
            <a:spLocks noGrp="1"/>
          </p:cNvSpPr>
          <p:nvPr>
            <p:ph type="dt" sz="half" idx="10"/>
          </p:nvPr>
        </p:nvSpPr>
        <p:spPr/>
        <p:txBody>
          <a:bodyPr/>
          <a:lstStyle/>
          <a:p>
            <a:fld id="{440A0522-9B18-43F8-B881-AF2D24627700}" type="datetimeFigureOut">
              <a:rPr lang="en-GB" smtClean="0"/>
              <a:t>25/04/2024</a:t>
            </a:fld>
            <a:endParaRPr lang="en-GB"/>
          </a:p>
        </p:txBody>
      </p:sp>
      <p:sp>
        <p:nvSpPr>
          <p:cNvPr id="8" name="Footer Placeholder 7">
            <a:extLst>
              <a:ext uri="{FF2B5EF4-FFF2-40B4-BE49-F238E27FC236}">
                <a16:creationId xmlns:a16="http://schemas.microsoft.com/office/drawing/2014/main" id="{0B29AC22-0AEA-2368-C30E-A579BC81CCD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FD30BCA-90FF-5043-AAC2-54E8EC60D990}"/>
              </a:ext>
            </a:extLst>
          </p:cNvPr>
          <p:cNvSpPr>
            <a:spLocks noGrp="1"/>
          </p:cNvSpPr>
          <p:nvPr>
            <p:ph type="sldNum" sz="quarter" idx="12"/>
          </p:nvPr>
        </p:nvSpPr>
        <p:spPr/>
        <p:txBody>
          <a:bodyPr/>
          <a:lstStyle/>
          <a:p>
            <a:fld id="{048106BC-A997-4502-98E3-A44625B35890}" type="slidenum">
              <a:rPr lang="en-GB" smtClean="0"/>
              <a:t>‹#›</a:t>
            </a:fld>
            <a:endParaRPr lang="en-GB"/>
          </a:p>
        </p:txBody>
      </p:sp>
    </p:spTree>
    <p:extLst>
      <p:ext uri="{BB962C8B-B14F-4D97-AF65-F5344CB8AC3E}">
        <p14:creationId xmlns:p14="http://schemas.microsoft.com/office/powerpoint/2010/main" val="90887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FFFD-FD57-BCFD-7986-4C7F32FAE6E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8C57926-C62B-A7DE-4403-0FDBA99EB48B}"/>
              </a:ext>
            </a:extLst>
          </p:cNvPr>
          <p:cNvSpPr>
            <a:spLocks noGrp="1"/>
          </p:cNvSpPr>
          <p:nvPr>
            <p:ph type="dt" sz="half" idx="10"/>
          </p:nvPr>
        </p:nvSpPr>
        <p:spPr/>
        <p:txBody>
          <a:bodyPr/>
          <a:lstStyle/>
          <a:p>
            <a:fld id="{440A0522-9B18-43F8-B881-AF2D24627700}" type="datetimeFigureOut">
              <a:rPr lang="en-GB" smtClean="0"/>
              <a:t>25/04/2024</a:t>
            </a:fld>
            <a:endParaRPr lang="en-GB"/>
          </a:p>
        </p:txBody>
      </p:sp>
      <p:sp>
        <p:nvSpPr>
          <p:cNvPr id="4" name="Footer Placeholder 3">
            <a:extLst>
              <a:ext uri="{FF2B5EF4-FFF2-40B4-BE49-F238E27FC236}">
                <a16:creationId xmlns:a16="http://schemas.microsoft.com/office/drawing/2014/main" id="{8DF6E26A-5802-D221-57AB-7D0FE746D63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618779-C737-2472-C8F2-49002F42FB2D}"/>
              </a:ext>
            </a:extLst>
          </p:cNvPr>
          <p:cNvSpPr>
            <a:spLocks noGrp="1"/>
          </p:cNvSpPr>
          <p:nvPr>
            <p:ph type="sldNum" sz="quarter" idx="12"/>
          </p:nvPr>
        </p:nvSpPr>
        <p:spPr/>
        <p:txBody>
          <a:bodyPr/>
          <a:lstStyle/>
          <a:p>
            <a:fld id="{048106BC-A997-4502-98E3-A44625B35890}" type="slidenum">
              <a:rPr lang="en-GB" smtClean="0"/>
              <a:t>‹#›</a:t>
            </a:fld>
            <a:endParaRPr lang="en-GB"/>
          </a:p>
        </p:txBody>
      </p:sp>
    </p:spTree>
    <p:extLst>
      <p:ext uri="{BB962C8B-B14F-4D97-AF65-F5344CB8AC3E}">
        <p14:creationId xmlns:p14="http://schemas.microsoft.com/office/powerpoint/2010/main" val="847513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9E99FC-4BCE-D90E-5FE2-3754D8969136}"/>
              </a:ext>
            </a:extLst>
          </p:cNvPr>
          <p:cNvSpPr>
            <a:spLocks noGrp="1"/>
          </p:cNvSpPr>
          <p:nvPr>
            <p:ph type="dt" sz="half" idx="10"/>
          </p:nvPr>
        </p:nvSpPr>
        <p:spPr/>
        <p:txBody>
          <a:bodyPr/>
          <a:lstStyle/>
          <a:p>
            <a:fld id="{440A0522-9B18-43F8-B881-AF2D24627700}" type="datetimeFigureOut">
              <a:rPr lang="en-GB" smtClean="0"/>
              <a:t>25/04/2024</a:t>
            </a:fld>
            <a:endParaRPr lang="en-GB"/>
          </a:p>
        </p:txBody>
      </p:sp>
      <p:sp>
        <p:nvSpPr>
          <p:cNvPr id="3" name="Footer Placeholder 2">
            <a:extLst>
              <a:ext uri="{FF2B5EF4-FFF2-40B4-BE49-F238E27FC236}">
                <a16:creationId xmlns:a16="http://schemas.microsoft.com/office/drawing/2014/main" id="{EEA3240A-7AA3-2F76-4376-EB338830A63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33373D5-AC3D-D371-3ACB-8DB15A795AF6}"/>
              </a:ext>
            </a:extLst>
          </p:cNvPr>
          <p:cNvSpPr>
            <a:spLocks noGrp="1"/>
          </p:cNvSpPr>
          <p:nvPr>
            <p:ph type="sldNum" sz="quarter" idx="12"/>
          </p:nvPr>
        </p:nvSpPr>
        <p:spPr/>
        <p:txBody>
          <a:bodyPr/>
          <a:lstStyle/>
          <a:p>
            <a:fld id="{048106BC-A997-4502-98E3-A44625B35890}" type="slidenum">
              <a:rPr lang="en-GB" smtClean="0"/>
              <a:t>‹#›</a:t>
            </a:fld>
            <a:endParaRPr lang="en-GB"/>
          </a:p>
        </p:txBody>
      </p:sp>
    </p:spTree>
    <p:extLst>
      <p:ext uri="{BB962C8B-B14F-4D97-AF65-F5344CB8AC3E}">
        <p14:creationId xmlns:p14="http://schemas.microsoft.com/office/powerpoint/2010/main" val="2946349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FE10-0DCB-3F55-53E3-0E35E65FE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FB6EC78-B204-D09A-3A23-F1BE85E2F7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8CA1666-C953-35DF-09D2-A16526231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F578AD-67B3-61D9-EF52-93C02F4FCB7F}"/>
              </a:ext>
            </a:extLst>
          </p:cNvPr>
          <p:cNvSpPr>
            <a:spLocks noGrp="1"/>
          </p:cNvSpPr>
          <p:nvPr>
            <p:ph type="dt" sz="half" idx="10"/>
          </p:nvPr>
        </p:nvSpPr>
        <p:spPr/>
        <p:txBody>
          <a:bodyPr/>
          <a:lstStyle/>
          <a:p>
            <a:fld id="{440A0522-9B18-43F8-B881-AF2D24627700}" type="datetimeFigureOut">
              <a:rPr lang="en-GB" smtClean="0"/>
              <a:t>25/04/2024</a:t>
            </a:fld>
            <a:endParaRPr lang="en-GB"/>
          </a:p>
        </p:txBody>
      </p:sp>
      <p:sp>
        <p:nvSpPr>
          <p:cNvPr id="6" name="Footer Placeholder 5">
            <a:extLst>
              <a:ext uri="{FF2B5EF4-FFF2-40B4-BE49-F238E27FC236}">
                <a16:creationId xmlns:a16="http://schemas.microsoft.com/office/drawing/2014/main" id="{92CEEA2B-FF67-1E02-31BB-22E6265F294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334BAC-BCF2-29F3-7B91-456BD12A72D3}"/>
              </a:ext>
            </a:extLst>
          </p:cNvPr>
          <p:cNvSpPr>
            <a:spLocks noGrp="1"/>
          </p:cNvSpPr>
          <p:nvPr>
            <p:ph type="sldNum" sz="quarter" idx="12"/>
          </p:nvPr>
        </p:nvSpPr>
        <p:spPr/>
        <p:txBody>
          <a:bodyPr/>
          <a:lstStyle/>
          <a:p>
            <a:fld id="{048106BC-A997-4502-98E3-A44625B35890}" type="slidenum">
              <a:rPr lang="en-GB" smtClean="0"/>
              <a:t>‹#›</a:t>
            </a:fld>
            <a:endParaRPr lang="en-GB"/>
          </a:p>
        </p:txBody>
      </p:sp>
    </p:spTree>
    <p:extLst>
      <p:ext uri="{BB962C8B-B14F-4D97-AF65-F5344CB8AC3E}">
        <p14:creationId xmlns:p14="http://schemas.microsoft.com/office/powerpoint/2010/main" val="2085222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47F00-0D51-4FEA-6896-D4732AC1DC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737040C-BEA9-86BA-5F0E-E843697392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18FCBB9-DE7F-0851-2615-3D3BD8494A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3AFD3-AFF2-C9F5-01B3-D9D322F9F4DC}"/>
              </a:ext>
            </a:extLst>
          </p:cNvPr>
          <p:cNvSpPr>
            <a:spLocks noGrp="1"/>
          </p:cNvSpPr>
          <p:nvPr>
            <p:ph type="dt" sz="half" idx="10"/>
          </p:nvPr>
        </p:nvSpPr>
        <p:spPr/>
        <p:txBody>
          <a:bodyPr/>
          <a:lstStyle/>
          <a:p>
            <a:fld id="{440A0522-9B18-43F8-B881-AF2D24627700}" type="datetimeFigureOut">
              <a:rPr lang="en-GB" smtClean="0"/>
              <a:t>25/04/2024</a:t>
            </a:fld>
            <a:endParaRPr lang="en-GB"/>
          </a:p>
        </p:txBody>
      </p:sp>
      <p:sp>
        <p:nvSpPr>
          <p:cNvPr id="6" name="Footer Placeholder 5">
            <a:extLst>
              <a:ext uri="{FF2B5EF4-FFF2-40B4-BE49-F238E27FC236}">
                <a16:creationId xmlns:a16="http://schemas.microsoft.com/office/drawing/2014/main" id="{1D0F6C5A-676E-8549-D14B-FB162C44B0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A85FC40-AF87-0D11-29DF-35829788745A}"/>
              </a:ext>
            </a:extLst>
          </p:cNvPr>
          <p:cNvSpPr>
            <a:spLocks noGrp="1"/>
          </p:cNvSpPr>
          <p:nvPr>
            <p:ph type="sldNum" sz="quarter" idx="12"/>
          </p:nvPr>
        </p:nvSpPr>
        <p:spPr/>
        <p:txBody>
          <a:bodyPr/>
          <a:lstStyle/>
          <a:p>
            <a:fld id="{048106BC-A997-4502-98E3-A44625B35890}" type="slidenum">
              <a:rPr lang="en-GB" smtClean="0"/>
              <a:t>‹#›</a:t>
            </a:fld>
            <a:endParaRPr lang="en-GB"/>
          </a:p>
        </p:txBody>
      </p:sp>
    </p:spTree>
    <p:extLst>
      <p:ext uri="{BB962C8B-B14F-4D97-AF65-F5344CB8AC3E}">
        <p14:creationId xmlns:p14="http://schemas.microsoft.com/office/powerpoint/2010/main" val="2136661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44362A-6297-FABB-DF04-8DFD95C8EB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E9DA6ED-04C9-D34F-201A-5233A7BDA7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3307284-CF29-047D-30FC-14C13C7B74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40A0522-9B18-43F8-B881-AF2D24627700}" type="datetimeFigureOut">
              <a:rPr lang="en-GB" smtClean="0"/>
              <a:t>25/04/2024</a:t>
            </a:fld>
            <a:endParaRPr lang="en-GB"/>
          </a:p>
        </p:txBody>
      </p:sp>
      <p:sp>
        <p:nvSpPr>
          <p:cNvPr id="5" name="Footer Placeholder 4">
            <a:extLst>
              <a:ext uri="{FF2B5EF4-FFF2-40B4-BE49-F238E27FC236}">
                <a16:creationId xmlns:a16="http://schemas.microsoft.com/office/drawing/2014/main" id="{2F978A44-3559-2DBF-F04F-A2057870C2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80377768-4B99-1768-9C6B-1E3B0B63A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8106BC-A997-4502-98E3-A44625B35890}" type="slidenum">
              <a:rPr lang="en-GB" smtClean="0"/>
              <a:t>‹#›</a:t>
            </a:fld>
            <a:endParaRPr lang="en-GB"/>
          </a:p>
        </p:txBody>
      </p:sp>
    </p:spTree>
    <p:extLst>
      <p:ext uri="{BB962C8B-B14F-4D97-AF65-F5344CB8AC3E}">
        <p14:creationId xmlns:p14="http://schemas.microsoft.com/office/powerpoint/2010/main" val="337491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207BDAD-EDA6-C921-8CD2-C623EB9EC60D}"/>
              </a:ext>
            </a:extLst>
          </p:cNvPr>
          <p:cNvSpPr txBox="1"/>
          <p:nvPr/>
        </p:nvSpPr>
        <p:spPr>
          <a:xfrm>
            <a:off x="899475" y="1152514"/>
            <a:ext cx="4982190" cy="4552335"/>
          </a:xfrm>
          <a:prstGeom prst="rect">
            <a:avLst/>
          </a:prstGeom>
        </p:spPr>
        <p:txBody>
          <a:bodyPr vert="horz" lIns="91440" tIns="45720" rIns="91440" bIns="45720" rtlCol="0" anchor="t">
            <a:normAutofit lnSpcReduction="10000"/>
          </a:bodyPr>
          <a:lstStyle/>
          <a:p>
            <a:pPr>
              <a:lnSpc>
                <a:spcPct val="90000"/>
              </a:lnSpc>
              <a:spcBef>
                <a:spcPct val="0"/>
              </a:spcBef>
              <a:spcAft>
                <a:spcPts val="528"/>
              </a:spcAft>
            </a:pPr>
            <a:r>
              <a:rPr lang="en-US" sz="5400" dirty="0">
                <a:latin typeface="+mj-lt"/>
                <a:ea typeface="+mj-ea"/>
                <a:cs typeface="+mj-cs"/>
              </a:rPr>
              <a:t>Project A</a:t>
            </a:r>
            <a:br>
              <a:rPr lang="en-US" sz="5400" dirty="0">
                <a:latin typeface="+mj-lt"/>
                <a:ea typeface="+mj-ea"/>
                <a:cs typeface="+mj-cs"/>
              </a:rPr>
            </a:br>
            <a:br>
              <a:rPr lang="en-US" sz="5400" dirty="0">
                <a:latin typeface="+mj-lt"/>
                <a:ea typeface="+mj-ea"/>
                <a:cs typeface="+mj-cs"/>
              </a:rPr>
            </a:br>
            <a:r>
              <a:rPr lang="en-US" sz="5400" dirty="0">
                <a:latin typeface="+mj-lt"/>
                <a:ea typeface="+mj-ea"/>
                <a:cs typeface="+mj-cs"/>
              </a:rPr>
              <a:t>Quizzing </a:t>
            </a:r>
          </a:p>
          <a:p>
            <a:pPr>
              <a:lnSpc>
                <a:spcPct val="90000"/>
              </a:lnSpc>
              <a:spcBef>
                <a:spcPct val="0"/>
              </a:spcBef>
              <a:spcAft>
                <a:spcPts val="528"/>
              </a:spcAft>
            </a:pPr>
            <a:r>
              <a:rPr lang="en-US" sz="5400" dirty="0">
                <a:latin typeface="+mj-lt"/>
                <a:ea typeface="+mj-ea"/>
                <a:cs typeface="+mj-cs"/>
              </a:rPr>
              <a:t>Uber </a:t>
            </a:r>
          </a:p>
          <a:p>
            <a:pPr>
              <a:lnSpc>
                <a:spcPct val="90000"/>
              </a:lnSpc>
              <a:spcBef>
                <a:spcPct val="0"/>
              </a:spcBef>
              <a:spcAft>
                <a:spcPts val="528"/>
              </a:spcAft>
            </a:pPr>
            <a:r>
              <a:rPr lang="en-US" sz="5400" dirty="0">
                <a:latin typeface="+mj-lt"/>
                <a:ea typeface="+mj-ea"/>
                <a:cs typeface="+mj-cs"/>
              </a:rPr>
              <a:t>Awesome</a:t>
            </a:r>
          </a:p>
          <a:p>
            <a:pPr>
              <a:lnSpc>
                <a:spcPct val="90000"/>
              </a:lnSpc>
              <a:spcBef>
                <a:spcPct val="0"/>
              </a:spcBef>
              <a:spcAft>
                <a:spcPts val="528"/>
              </a:spcAft>
            </a:pPr>
            <a:r>
              <a:rPr lang="en-US" sz="5400" dirty="0">
                <a:latin typeface="+mj-lt"/>
                <a:ea typeface="+mj-ea"/>
                <a:cs typeface="+mj-cs"/>
              </a:rPr>
              <a:t> Calculator</a:t>
            </a:r>
          </a:p>
        </p:txBody>
      </p:sp>
      <p:grpSp>
        <p:nvGrpSpPr>
          <p:cNvPr id="1033" name="Group 103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034" name="Rectangle 103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8" name="Rectangle 103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remium Vector | Calculator cartoon character happy walkiing with ...">
            <a:extLst>
              <a:ext uri="{FF2B5EF4-FFF2-40B4-BE49-F238E27FC236}">
                <a16:creationId xmlns:a16="http://schemas.microsoft.com/office/drawing/2014/main" id="{2B33B95D-987E-F56A-E567-B50A96DD6E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68"/>
          <a:stretch/>
        </p:blipFill>
        <p:spPr bwMode="auto">
          <a:xfrm>
            <a:off x="5922492" y="666728"/>
            <a:ext cx="5536001"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376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test&#10;&#10;Description automatically generated">
            <a:extLst>
              <a:ext uri="{FF2B5EF4-FFF2-40B4-BE49-F238E27FC236}">
                <a16:creationId xmlns:a16="http://schemas.microsoft.com/office/drawing/2014/main" id="{FD146F5A-CD36-B716-4D30-FF3460BF1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95" y="0"/>
            <a:ext cx="11628065" cy="6864265"/>
          </a:xfrm>
          <a:prstGeom prst="rect">
            <a:avLst/>
          </a:prstGeom>
        </p:spPr>
      </p:pic>
      <p:sp>
        <p:nvSpPr>
          <p:cNvPr id="2" name="TextBox 1">
            <a:extLst>
              <a:ext uri="{FF2B5EF4-FFF2-40B4-BE49-F238E27FC236}">
                <a16:creationId xmlns:a16="http://schemas.microsoft.com/office/drawing/2014/main" id="{0841E644-E663-BBA1-80E8-1305D409F1FE}"/>
              </a:ext>
            </a:extLst>
          </p:cNvPr>
          <p:cNvSpPr txBox="1"/>
          <p:nvPr/>
        </p:nvSpPr>
        <p:spPr>
          <a:xfrm>
            <a:off x="3857625" y="4533900"/>
            <a:ext cx="542925" cy="261610"/>
          </a:xfrm>
          <a:prstGeom prst="rect">
            <a:avLst/>
          </a:prstGeom>
          <a:solidFill>
            <a:schemeClr val="bg1">
              <a:lumMod val="85000"/>
            </a:schemeClr>
          </a:solidFill>
        </p:spPr>
        <p:txBody>
          <a:bodyPr wrap="square" rtlCol="0">
            <a:spAutoFit/>
          </a:bodyPr>
          <a:lstStyle/>
          <a:p>
            <a:r>
              <a:rPr lang="en-US" sz="1100" dirty="0"/>
              <a:t>make</a:t>
            </a:r>
            <a:endParaRPr lang="en-GB" sz="1100" dirty="0"/>
          </a:p>
        </p:txBody>
      </p:sp>
    </p:spTree>
    <p:extLst>
      <p:ext uri="{BB962C8B-B14F-4D97-AF65-F5344CB8AC3E}">
        <p14:creationId xmlns:p14="http://schemas.microsoft.com/office/powerpoint/2010/main" val="3295255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A59557E7-FF50-D48C-C06A-FDEBFFCD5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21"/>
            <a:ext cx="12198266" cy="6854479"/>
          </a:xfrm>
          <a:prstGeom prst="rect">
            <a:avLst/>
          </a:prstGeom>
        </p:spPr>
      </p:pic>
    </p:spTree>
    <p:extLst>
      <p:ext uri="{BB962C8B-B14F-4D97-AF65-F5344CB8AC3E}">
        <p14:creationId xmlns:p14="http://schemas.microsoft.com/office/powerpoint/2010/main" val="2368757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yellow wavy lines&#10;&#10;Description automatically generated">
            <a:extLst>
              <a:ext uri="{FF2B5EF4-FFF2-40B4-BE49-F238E27FC236}">
                <a16:creationId xmlns:a16="http://schemas.microsoft.com/office/drawing/2014/main" id="{939B5315-F324-7B8F-C365-FF19EF7D7DB2}"/>
              </a:ext>
            </a:extLst>
          </p:cNvPr>
          <p:cNvPicPr>
            <a:picLocks noChangeAspect="1"/>
          </p:cNvPicPr>
          <p:nvPr/>
        </p:nvPicPr>
        <p:blipFill rotWithShape="1">
          <a:blip r:embed="rId2">
            <a:alphaModFix amt="50000"/>
          </a:blip>
          <a:srcRect l="1871" r="9240"/>
          <a:stretch/>
        </p:blipFill>
        <p:spPr>
          <a:xfrm>
            <a:off x="20" y="1"/>
            <a:ext cx="12191980" cy="6857999"/>
          </a:xfrm>
          <a:prstGeom prst="rect">
            <a:avLst/>
          </a:prstGeom>
        </p:spPr>
      </p:pic>
      <p:sp>
        <p:nvSpPr>
          <p:cNvPr id="2" name="Title 1">
            <a:extLst>
              <a:ext uri="{FF2B5EF4-FFF2-40B4-BE49-F238E27FC236}">
                <a16:creationId xmlns:a16="http://schemas.microsoft.com/office/drawing/2014/main" id="{DCC5FC45-07C2-A605-C7B4-0AB4EDD125D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Day 2 | Scrum 2 Planning</a:t>
            </a:r>
            <a:br>
              <a:rPr lang="en-US" sz="6000" dirty="0">
                <a:solidFill>
                  <a:srgbClr val="FFFFFF"/>
                </a:solidFill>
              </a:rPr>
            </a:br>
            <a:r>
              <a:rPr lang="en-US" sz="6000" dirty="0">
                <a:solidFill>
                  <a:srgbClr val="FFFFFF"/>
                </a:solidFill>
              </a:rPr>
              <a:t>User Story 1</a:t>
            </a:r>
          </a:p>
        </p:txBody>
      </p:sp>
    </p:spTree>
    <p:extLst>
      <p:ext uri="{BB962C8B-B14F-4D97-AF65-F5344CB8AC3E}">
        <p14:creationId xmlns:p14="http://schemas.microsoft.com/office/powerpoint/2010/main" val="1162140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108842F0-96F6-8866-3BF5-382E0EC0D9A8}"/>
              </a:ext>
            </a:extLst>
          </p:cNvPr>
          <p:cNvSpPr txBox="1"/>
          <p:nvPr/>
        </p:nvSpPr>
        <p:spPr>
          <a:xfrm>
            <a:off x="653814" y="643467"/>
            <a:ext cx="2509277" cy="369332"/>
          </a:xfrm>
          <a:prstGeom prst="rect">
            <a:avLst/>
          </a:prstGeom>
          <a:noFill/>
        </p:spPr>
        <p:txBody>
          <a:bodyPr wrap="none" rtlCol="0">
            <a:spAutoFit/>
          </a:bodyPr>
          <a:lstStyle/>
          <a:p>
            <a:r>
              <a:rPr lang="en-GB" dirty="0"/>
              <a:t>Daily Scrum Ceremony </a:t>
            </a:r>
          </a:p>
        </p:txBody>
      </p:sp>
      <p:pic>
        <p:nvPicPr>
          <p:cNvPr id="3" name="Picture 2" descr="A sun and text on a black background&#10;&#10;Description automatically generated">
            <a:extLst>
              <a:ext uri="{FF2B5EF4-FFF2-40B4-BE49-F238E27FC236}">
                <a16:creationId xmlns:a16="http://schemas.microsoft.com/office/drawing/2014/main" id="{36DA8ED3-1220-6FF9-A555-32F5DBA8A299}"/>
              </a:ext>
            </a:extLst>
          </p:cNvPr>
          <p:cNvPicPr>
            <a:picLocks noChangeAspect="1"/>
          </p:cNvPicPr>
          <p:nvPr/>
        </p:nvPicPr>
        <p:blipFill>
          <a:blip r:embed="rId2"/>
          <a:stretch>
            <a:fillRect/>
          </a:stretch>
        </p:blipFill>
        <p:spPr>
          <a:xfrm>
            <a:off x="10853090" y="89075"/>
            <a:ext cx="1245358" cy="91058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FCF8139-C2D6-D870-B68A-CE587A34AD06}"/>
              </a:ext>
            </a:extLst>
          </p:cNvPr>
          <p:cNvPicPr>
            <a:picLocks noChangeAspect="1"/>
          </p:cNvPicPr>
          <p:nvPr/>
        </p:nvPicPr>
        <p:blipFill rotWithShape="1">
          <a:blip r:embed="rId3">
            <a:extLst>
              <a:ext uri="{28A0092B-C50C-407E-A947-70E740481C1C}">
                <a14:useLocalDpi xmlns:a14="http://schemas.microsoft.com/office/drawing/2010/main" val="0"/>
              </a:ext>
            </a:extLst>
          </a:blip>
          <a:srcRect l="3103" t="7209" r="16905" b="7828"/>
          <a:stretch/>
        </p:blipFill>
        <p:spPr>
          <a:xfrm>
            <a:off x="65344" y="675187"/>
            <a:ext cx="12079588" cy="5100156"/>
          </a:xfrm>
          <a:prstGeom prst="rect">
            <a:avLst/>
          </a:prstGeom>
        </p:spPr>
      </p:pic>
    </p:spTree>
    <p:extLst>
      <p:ext uri="{BB962C8B-B14F-4D97-AF65-F5344CB8AC3E}">
        <p14:creationId xmlns:p14="http://schemas.microsoft.com/office/powerpoint/2010/main" val="45581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A663-A301-73AC-160B-F5FB83756691}"/>
              </a:ext>
            </a:extLst>
          </p:cNvPr>
          <p:cNvSpPr>
            <a:spLocks noGrp="1"/>
          </p:cNvSpPr>
          <p:nvPr>
            <p:ph type="title"/>
          </p:nvPr>
        </p:nvSpPr>
        <p:spPr/>
        <p:txBody>
          <a:bodyPr/>
          <a:lstStyle/>
          <a:p>
            <a:endParaRPr lang="en-GB"/>
          </a:p>
        </p:txBody>
      </p:sp>
      <p:pic>
        <p:nvPicPr>
          <p:cNvPr id="4" name="Picture 3" descr="A screenshot of a computer screen&#10;&#10;Description automatically generated">
            <a:extLst>
              <a:ext uri="{FF2B5EF4-FFF2-40B4-BE49-F238E27FC236}">
                <a16:creationId xmlns:a16="http://schemas.microsoft.com/office/drawing/2014/main" id="{CF4596E9-F512-92B2-E3FD-451164188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9108"/>
            <a:ext cx="12192000" cy="5559783"/>
          </a:xfrm>
          <a:prstGeom prst="rect">
            <a:avLst/>
          </a:prstGeom>
        </p:spPr>
      </p:pic>
    </p:spTree>
    <p:extLst>
      <p:ext uri="{BB962C8B-B14F-4D97-AF65-F5344CB8AC3E}">
        <p14:creationId xmlns:p14="http://schemas.microsoft.com/office/powerpoint/2010/main" val="132956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5F26D23E-C954-DB00-E91D-A03CBE740047}"/>
              </a:ext>
            </a:extLst>
          </p:cNvPr>
          <p:cNvGraphicFramePr>
            <a:graphicFrameLocks noGrp="1"/>
          </p:cNvGraphicFramePr>
          <p:nvPr>
            <p:extLst>
              <p:ext uri="{D42A27DB-BD31-4B8C-83A1-F6EECF244321}">
                <p14:modId xmlns:p14="http://schemas.microsoft.com/office/powerpoint/2010/main" val="1252658671"/>
              </p:ext>
            </p:extLst>
          </p:nvPr>
        </p:nvGraphicFramePr>
        <p:xfrm>
          <a:off x="618055" y="544367"/>
          <a:ext cx="10784945" cy="6160436"/>
        </p:xfrm>
        <a:graphic>
          <a:graphicData uri="http://schemas.openxmlformats.org/drawingml/2006/table">
            <a:tbl>
              <a:tblPr firstRow="1" bandRow="1">
                <a:tableStyleId>{5C22544A-7EE6-4342-B048-85BDC9FD1C3A}</a:tableStyleId>
              </a:tblPr>
              <a:tblGrid>
                <a:gridCol w="1082830">
                  <a:extLst>
                    <a:ext uri="{9D8B030D-6E8A-4147-A177-3AD203B41FA5}">
                      <a16:colId xmlns:a16="http://schemas.microsoft.com/office/drawing/2014/main" val="306550180"/>
                    </a:ext>
                  </a:extLst>
                </a:gridCol>
                <a:gridCol w="1240110">
                  <a:extLst>
                    <a:ext uri="{9D8B030D-6E8A-4147-A177-3AD203B41FA5}">
                      <a16:colId xmlns:a16="http://schemas.microsoft.com/office/drawing/2014/main" val="3998328185"/>
                    </a:ext>
                  </a:extLst>
                </a:gridCol>
                <a:gridCol w="8462005">
                  <a:extLst>
                    <a:ext uri="{9D8B030D-6E8A-4147-A177-3AD203B41FA5}">
                      <a16:colId xmlns:a16="http://schemas.microsoft.com/office/drawing/2014/main" val="1676599030"/>
                    </a:ext>
                  </a:extLst>
                </a:gridCol>
              </a:tblGrid>
              <a:tr h="294712">
                <a:tc gridSpan="2">
                  <a:txBody>
                    <a:bodyPr/>
                    <a:lstStyle/>
                    <a:p>
                      <a:pPr algn="l" fontAlgn="b"/>
                      <a:r>
                        <a:rPr lang="en-GB" sz="1600" b="1" i="0" u="none" strike="noStrike" dirty="0">
                          <a:solidFill>
                            <a:schemeClr val="bg1"/>
                          </a:solidFill>
                          <a:effectLst/>
                          <a:latin typeface="Aptos Narrow" panose="020B0004020202020204" pitchFamily="34" charset="0"/>
                        </a:rPr>
                        <a:t>DETAILS</a:t>
                      </a:r>
                    </a:p>
                  </a:txBody>
                  <a:tcPr marL="13564" marR="13564" marT="13564" marB="0" anchor="ctr"/>
                </a:tc>
                <a:tc hMerge="1">
                  <a:txBody>
                    <a:bodyPr/>
                    <a:lstStyle/>
                    <a:p>
                      <a:endParaRPr/>
                    </a:p>
                  </a:txBody>
                  <a:tcPr marL="13564" marR="13564" marT="13564" marB="0" anchor="ctr"/>
                </a:tc>
                <a:tc>
                  <a:txBody>
                    <a:bodyPr/>
                    <a:lstStyle/>
                    <a:p>
                      <a:pPr algn="l" fontAlgn="b"/>
                      <a:r>
                        <a:rPr lang="en-GB" sz="1600" u="none" strike="noStrike" dirty="0">
                          <a:solidFill>
                            <a:schemeClr val="bg1"/>
                          </a:solidFill>
                          <a:effectLst/>
                        </a:rPr>
                        <a:t>DESCRIPTION</a:t>
                      </a:r>
                      <a:endParaRPr lang="en-GB" sz="1600" b="1" i="0" u="none" strike="noStrike" dirty="0">
                        <a:solidFill>
                          <a:schemeClr val="bg1"/>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3107480"/>
                  </a:ext>
                </a:extLst>
              </a:tr>
              <a:tr h="525859">
                <a:tc>
                  <a:txBody>
                    <a:bodyPr/>
                    <a:lstStyle/>
                    <a:p>
                      <a:pPr algn="l" fontAlgn="b"/>
                      <a:r>
                        <a:rPr lang="en-GB" sz="1600" b="0" i="0" u="none" strike="noStrike" dirty="0">
                          <a:solidFill>
                            <a:srgbClr val="000000"/>
                          </a:solidFill>
                          <a:effectLst/>
                          <a:latin typeface="Aptos Narrow" panose="020B0004020202020204" pitchFamily="34" charset="0"/>
                        </a:rPr>
                        <a:t>Sprint</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a:t>
                      </a:r>
                    </a:p>
                  </a:txBody>
                  <a:tcPr marL="13564" marR="13564" marT="13564" marB="0" anchor="ctr"/>
                </a:tc>
                <a:tc rowSpan="7">
                  <a:txBody>
                    <a:bodyPr/>
                    <a:lstStyle/>
                    <a:p>
                      <a:pPr algn="l" fontAlgn="b"/>
                      <a:r>
                        <a:rPr lang="en-US" sz="1600" b="0" i="0" u="none" strike="noStrike" dirty="0">
                          <a:solidFill>
                            <a:srgbClr val="000000"/>
                          </a:solidFill>
                          <a:effectLst/>
                          <a:latin typeface="Aptos Narrow" panose="020B0004020202020204" pitchFamily="34" charset="0"/>
                        </a:rPr>
                        <a:t>Following our analysis meeting, we gathered in the scrum to scope out the user stories, design on the approaches for the functionality and usability of them and onboard two new members of the team who joined it (Abi as Tested with Sony, Mahi as Software Developer with </a:t>
                      </a:r>
                      <a:r>
                        <a:rPr lang="en-US" sz="1600" b="0" i="0" u="none" strike="noStrike" dirty="0" err="1">
                          <a:solidFill>
                            <a:srgbClr val="000000"/>
                          </a:solidFill>
                          <a:effectLst/>
                          <a:latin typeface="Aptos Narrow" panose="020B0004020202020204" pitchFamily="34" charset="0"/>
                        </a:rPr>
                        <a:t>Dipanju</a:t>
                      </a:r>
                      <a:r>
                        <a:rPr lang="en-US" sz="1600" b="0" i="0" u="none" strike="noStrike" dirty="0">
                          <a:solidFill>
                            <a:srgbClr val="000000"/>
                          </a:solidFill>
                          <a:effectLst/>
                          <a:latin typeface="Aptos Narrow" panose="020B0004020202020204" pitchFamily="34" charset="0"/>
                        </a:rPr>
                        <a:t>). Sebastian produced a flow chart to help us work out the user stories.</a:t>
                      </a:r>
                    </a:p>
                    <a:p>
                      <a:pPr algn="l" fontAlgn="b"/>
                      <a:endParaRPr lang="en-US" sz="1600" b="0" i="0" u="none" strike="noStrike" dirty="0">
                        <a:solidFill>
                          <a:srgbClr val="000000"/>
                        </a:solidFill>
                        <a:effectLst/>
                        <a:latin typeface="Aptos Narrow" panose="020B0004020202020204" pitchFamily="34" charset="0"/>
                      </a:endParaRPr>
                    </a:p>
                    <a:p>
                      <a:pPr algn="l" fontAlgn="b"/>
                      <a:r>
                        <a:rPr lang="en-US" sz="1600" b="0" i="0" u="none" strike="noStrike" dirty="0">
                          <a:solidFill>
                            <a:srgbClr val="000000"/>
                          </a:solidFill>
                          <a:effectLst/>
                          <a:latin typeface="Aptos Narrow" panose="020B0004020202020204" pitchFamily="34" charset="0"/>
                        </a:rPr>
                        <a:t>We discussed the user stories using the flow chart as prompt, with the finished user stories left with the team to progress. First focus is user story 1.</a:t>
                      </a:r>
                      <a:endParaRPr lang="en-US" sz="1400" b="0" i="0" u="none" strike="noStrike" dirty="0">
                        <a:solidFill>
                          <a:srgbClr val="000000"/>
                        </a:solidFill>
                        <a:effectLst/>
                        <a:latin typeface="Aptos Narrow" panose="020B0004020202020204" pitchFamily="34" charset="0"/>
                      </a:endParaRPr>
                    </a:p>
                    <a:p>
                      <a:pPr algn="l" fontAlgn="b"/>
                      <a:endParaRPr lang="en-US" sz="1400" b="0" i="0" u="none" strike="noStrike" dirty="0">
                        <a:solidFill>
                          <a:srgbClr val="000000"/>
                        </a:solidFill>
                        <a:effectLst/>
                        <a:latin typeface="Aptos Narrow" panose="020B0004020202020204" pitchFamily="34" charset="0"/>
                      </a:endParaRPr>
                    </a:p>
                    <a:p>
                      <a:pPr marL="342900" indent="-342900" algn="l" fontAlgn="b">
                        <a:spcAft>
                          <a:spcPts val="1200"/>
                        </a:spcAft>
                        <a:buFont typeface="+mj-lt"/>
                        <a:buAutoNum type="arabicPeriod"/>
                      </a:pPr>
                      <a:r>
                        <a:rPr lang="en-US" sz="1400" b="1" i="0" u="none" strike="noStrike" dirty="0">
                          <a:solidFill>
                            <a:srgbClr val="000000"/>
                          </a:solidFill>
                          <a:effectLst/>
                          <a:latin typeface="Aptos Narrow" panose="020B0004020202020204" pitchFamily="34" charset="0"/>
                        </a:rPr>
                        <a:t>User story 1:</a:t>
                      </a:r>
                      <a:r>
                        <a:rPr lang="en-US" sz="1400" b="0" i="0" u="none" strike="noStrike" dirty="0">
                          <a:solidFill>
                            <a:srgbClr val="000000"/>
                          </a:solidFill>
                          <a:effectLst/>
                          <a:latin typeface="Aptos Narrow" panose="020B0004020202020204" pitchFamily="34" charset="0"/>
                        </a:rPr>
                        <a:t> The end user opens the calculator program and enters their name and age when prompted. The date is stored (app database) in order to be able to suggest age-appropriate quizzes later. Once the user has entered these inputs, they are prompted to choose between using the calculator and taking a quiz. </a:t>
                      </a:r>
                    </a:p>
                    <a:p>
                      <a:pPr marL="342900" indent="-342900" algn="l" fontAlgn="b">
                        <a:spcAft>
                          <a:spcPts val="1200"/>
                        </a:spcAft>
                        <a:buFont typeface="+mj-lt"/>
                        <a:buAutoNum type="arabicPeriod"/>
                      </a:pPr>
                      <a:r>
                        <a:rPr lang="en-US" sz="1400" b="1" i="0" u="none" strike="noStrike" dirty="0">
                          <a:solidFill>
                            <a:srgbClr val="000000"/>
                          </a:solidFill>
                          <a:effectLst/>
                          <a:latin typeface="Aptos Narrow" panose="020B0004020202020204" pitchFamily="34" charset="0"/>
                        </a:rPr>
                        <a:t>User story 2: </a:t>
                      </a:r>
                      <a:r>
                        <a:rPr lang="en-US" sz="1400" b="0" i="0" u="none" strike="noStrike" dirty="0">
                          <a:solidFill>
                            <a:srgbClr val="000000"/>
                          </a:solidFill>
                          <a:effectLst/>
                          <a:latin typeface="Aptos Narrow" panose="020B0004020202020204" pitchFamily="34" charset="0"/>
                        </a:rPr>
                        <a:t>The end users chooses the calculator function and is able to carry out a range of operations (summation, subtraction, multiplication, division, calculation of percentages, square, exponential, decimals, algebra, fractions). The results of their calculation are stored. The user is able to recall these results to review them. When the user is done with the calculator, they can return to the point of choice between calculator/quiz via a prompt to return (Yes/No answer). </a:t>
                      </a:r>
                    </a:p>
                    <a:p>
                      <a:pPr marL="342900" marR="0" lvl="0" indent="-342900" algn="l" defTabSz="914400" rtl="0" eaLnBrk="1" fontAlgn="b" latinLnBrk="0" hangingPunct="1">
                        <a:lnSpc>
                          <a:spcPct val="100000"/>
                        </a:lnSpc>
                        <a:spcBef>
                          <a:spcPts val="0"/>
                        </a:spcBef>
                        <a:spcAft>
                          <a:spcPts val="1200"/>
                        </a:spcAft>
                        <a:buClrTx/>
                        <a:buSzTx/>
                        <a:buFont typeface="+mj-lt"/>
                        <a:buAutoNum type="arabicPeriod"/>
                        <a:tabLst/>
                        <a:defRPr/>
                      </a:pPr>
                      <a:r>
                        <a:rPr lang="en-US" sz="1400" b="1" i="0" u="none" strike="noStrike" dirty="0">
                          <a:solidFill>
                            <a:srgbClr val="000000"/>
                          </a:solidFill>
                          <a:effectLst/>
                          <a:latin typeface="Aptos Narrow" panose="020B0004020202020204" pitchFamily="34" charset="0"/>
                        </a:rPr>
                        <a:t>User story 3: </a:t>
                      </a:r>
                      <a:r>
                        <a:rPr lang="en-US" sz="1400" b="0" i="0" u="none" strike="noStrike" dirty="0">
                          <a:solidFill>
                            <a:srgbClr val="000000"/>
                          </a:solidFill>
                          <a:effectLst/>
                          <a:latin typeface="Aptos Narrow" panose="020B0004020202020204" pitchFamily="34" charset="0"/>
                        </a:rPr>
                        <a:t>The end user chooses to take a quiz. An age-appropriate quiz is pulled forward for a range of age-appropriate quizzes stored in the program. The end users takes the quiz, the program calculates whether they passed or failed. The program assigns a numerical mark to their results based on the 100% pass. The end user is able to cheat on the quiz by inputting a cheat code that will pop the calculator up for them to use during the quiz. When the user is done with the calculator, they can return to the point of choice between calculator/quiz via a prompt to return (Yes/No answer). </a:t>
                      </a:r>
                    </a:p>
                    <a:p>
                      <a:pPr marL="342900" indent="-342900" algn="l" fontAlgn="b">
                        <a:buFont typeface="+mj-lt"/>
                        <a:buAutoNum type="arabicPeriod"/>
                      </a:pPr>
                      <a:endParaRPr lang="en-US" sz="1600" b="0" i="0" u="none" strike="noStrike" dirty="0">
                        <a:solidFill>
                          <a:srgbClr val="000000"/>
                        </a:solidFill>
                        <a:effectLst/>
                        <a:latin typeface="Aptos Narrow" panose="020B0004020202020204" pitchFamily="34" charset="0"/>
                      </a:endParaRPr>
                    </a:p>
                    <a:p>
                      <a:pPr marL="0" indent="0" algn="l" fontAlgn="b">
                        <a:buFont typeface="+mj-lt"/>
                        <a:buNone/>
                      </a:pPr>
                      <a:endParaRPr lang="en-US" sz="1600" b="0" i="0" u="none" strike="noStrike" dirty="0">
                        <a:solidFill>
                          <a:srgbClr val="000000"/>
                        </a:solidFill>
                        <a:effectLst/>
                        <a:latin typeface="Aptos Narrow" panose="020B0004020202020204" pitchFamily="34" charset="0"/>
                      </a:endParaRPr>
                    </a:p>
                  </a:txBody>
                  <a:tcPr marL="13564" marR="13564" marT="13564" marB="0"/>
                </a:tc>
                <a:extLst>
                  <a:ext uri="{0D108BD9-81ED-4DB2-BD59-A6C34878D82A}">
                    <a16:rowId xmlns:a16="http://schemas.microsoft.com/office/drawing/2014/main" val="1493604769"/>
                  </a:ext>
                </a:extLst>
              </a:tr>
              <a:tr h="525859">
                <a:tc>
                  <a:txBody>
                    <a:bodyPr/>
                    <a:lstStyle/>
                    <a:p>
                      <a:pPr algn="l" fontAlgn="b"/>
                      <a:r>
                        <a:rPr lang="en-GB" sz="1600" b="0" i="0" u="none" strike="noStrike" dirty="0">
                          <a:solidFill>
                            <a:srgbClr val="000000"/>
                          </a:solidFill>
                          <a:effectLst/>
                          <a:latin typeface="Aptos Narrow" panose="020B0004020202020204" pitchFamily="34" charset="0"/>
                        </a:rPr>
                        <a:t>Phase</a:t>
                      </a:r>
                    </a:p>
                  </a:txBody>
                  <a:tcPr marL="13564" marR="13564" marT="13564"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600" u="none" strike="noStrike" dirty="0">
                          <a:effectLst/>
                        </a:rPr>
                        <a:t>Sprint Planning</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0132438"/>
                  </a:ext>
                </a:extLst>
              </a:tr>
              <a:tr h="651728">
                <a:tc>
                  <a:txBody>
                    <a:bodyPr/>
                    <a:lstStyle/>
                    <a:p>
                      <a:pPr algn="l" fontAlgn="b"/>
                      <a:r>
                        <a:rPr lang="en-GB" sz="1600" u="none" strike="noStrike" dirty="0">
                          <a:effectLst/>
                        </a:rPr>
                        <a:t>Role</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Project Manager/Scrum master</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3770495733"/>
                  </a:ext>
                </a:extLst>
              </a:tr>
              <a:tr h="525859">
                <a:tc>
                  <a:txBody>
                    <a:bodyPr/>
                    <a:lstStyle/>
                    <a:p>
                      <a:pPr algn="l" fontAlgn="b"/>
                      <a:r>
                        <a:rPr lang="en-GB" sz="1600" u="none" strike="noStrike" dirty="0">
                          <a:effectLst/>
                        </a:rPr>
                        <a:t>Day</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US" sz="1600" b="0" i="0" u="none" strike="noStrike" dirty="0">
                          <a:solidFill>
                            <a:srgbClr val="000000"/>
                          </a:solidFill>
                          <a:effectLst/>
                          <a:latin typeface="Aptos Narrow" panose="020B0004020202020204" pitchFamily="34" charset="0"/>
                        </a:rPr>
                        <a:t>2</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2684669"/>
                  </a:ext>
                </a:extLst>
              </a:tr>
              <a:tr h="525859">
                <a:tc>
                  <a:txBody>
                    <a:bodyPr/>
                    <a:lstStyle/>
                    <a:p>
                      <a:pPr algn="l" fontAlgn="b"/>
                      <a:r>
                        <a:rPr lang="en-GB" sz="1600" b="0" i="0" u="none" strike="noStrike" dirty="0">
                          <a:solidFill>
                            <a:srgbClr val="000000"/>
                          </a:solidFill>
                          <a:effectLst/>
                          <a:latin typeface="Aptos Narrow" panose="020B0004020202020204" pitchFamily="34" charset="0"/>
                        </a:rPr>
                        <a:t>User Stories</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1</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638796115"/>
                  </a:ext>
                </a:extLst>
              </a:tr>
              <a:tr h="525859">
                <a:tc>
                  <a:txBody>
                    <a:bodyPr/>
                    <a:lstStyle/>
                    <a:p>
                      <a:pPr algn="l" fontAlgn="b"/>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2931258228"/>
                  </a:ext>
                </a:extLst>
              </a:tr>
              <a:tr h="1816208">
                <a:tc>
                  <a:txBody>
                    <a:bodyPr/>
                    <a:lstStyle/>
                    <a:p>
                      <a:pPr algn="l" fontAlgn="b"/>
                      <a:endParaRPr lang="en-GB" sz="1600" b="0" i="0" u="none" strike="noStrike">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8242220"/>
                  </a:ext>
                </a:extLst>
              </a:tr>
            </a:tbl>
          </a:graphicData>
        </a:graphic>
      </p:graphicFrame>
      <p:sp>
        <p:nvSpPr>
          <p:cNvPr id="2" name="TextBox 1">
            <a:extLst>
              <a:ext uri="{FF2B5EF4-FFF2-40B4-BE49-F238E27FC236}">
                <a16:creationId xmlns:a16="http://schemas.microsoft.com/office/drawing/2014/main" id="{108842F0-96F6-8866-3BF5-382E0EC0D9A8}"/>
              </a:ext>
            </a:extLst>
          </p:cNvPr>
          <p:cNvSpPr txBox="1"/>
          <p:nvPr/>
        </p:nvSpPr>
        <p:spPr>
          <a:xfrm>
            <a:off x="638387" y="82900"/>
            <a:ext cx="2509277" cy="369332"/>
          </a:xfrm>
          <a:prstGeom prst="rect">
            <a:avLst/>
          </a:prstGeom>
          <a:noFill/>
        </p:spPr>
        <p:txBody>
          <a:bodyPr wrap="none" rtlCol="0">
            <a:spAutoFit/>
          </a:bodyPr>
          <a:lstStyle/>
          <a:p>
            <a:r>
              <a:rPr lang="en-GB" dirty="0"/>
              <a:t>Daily Scrum Ceremony </a:t>
            </a:r>
          </a:p>
        </p:txBody>
      </p:sp>
      <p:pic>
        <p:nvPicPr>
          <p:cNvPr id="3" name="Picture 2" descr="A sun and text on a black background&#10;&#10;Description automatically generated">
            <a:extLst>
              <a:ext uri="{FF2B5EF4-FFF2-40B4-BE49-F238E27FC236}">
                <a16:creationId xmlns:a16="http://schemas.microsoft.com/office/drawing/2014/main" id="{36DA8ED3-1220-6FF9-A555-32F5DBA8A299}"/>
              </a:ext>
            </a:extLst>
          </p:cNvPr>
          <p:cNvPicPr>
            <a:picLocks noChangeAspect="1"/>
          </p:cNvPicPr>
          <p:nvPr/>
        </p:nvPicPr>
        <p:blipFill>
          <a:blip r:embed="rId2"/>
          <a:stretch>
            <a:fillRect/>
          </a:stretch>
        </p:blipFill>
        <p:spPr>
          <a:xfrm>
            <a:off x="10853090" y="89075"/>
            <a:ext cx="1245358" cy="910585"/>
          </a:xfrm>
          <a:prstGeom prst="rect">
            <a:avLst/>
          </a:prstGeom>
        </p:spPr>
      </p:pic>
    </p:spTree>
    <p:extLst>
      <p:ext uri="{BB962C8B-B14F-4D97-AF65-F5344CB8AC3E}">
        <p14:creationId xmlns:p14="http://schemas.microsoft.com/office/powerpoint/2010/main" val="2672505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F65622D-6D06-E5FE-2521-4AEB292AB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7" y="-125063"/>
            <a:ext cx="12105907" cy="5601938"/>
          </a:xfrm>
          <a:prstGeom prst="rect">
            <a:avLst/>
          </a:prstGeom>
        </p:spPr>
      </p:pic>
    </p:spTree>
    <p:extLst>
      <p:ext uri="{BB962C8B-B14F-4D97-AF65-F5344CB8AC3E}">
        <p14:creationId xmlns:p14="http://schemas.microsoft.com/office/powerpoint/2010/main" val="2377265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26D23E-C954-DB00-E91D-A03CBE740047}"/>
              </a:ext>
            </a:extLst>
          </p:cNvPr>
          <p:cNvGraphicFramePr>
            <a:graphicFrameLocks noGrp="1"/>
          </p:cNvGraphicFramePr>
          <p:nvPr/>
        </p:nvGraphicFramePr>
        <p:xfrm>
          <a:off x="967563" y="1286462"/>
          <a:ext cx="10249785" cy="4307954"/>
        </p:xfrm>
        <a:graphic>
          <a:graphicData uri="http://schemas.openxmlformats.org/drawingml/2006/table">
            <a:tbl>
              <a:tblPr firstRow="1" bandRow="1">
                <a:tableStyleId>{5C22544A-7EE6-4342-B048-85BDC9FD1C3A}</a:tableStyleId>
              </a:tblPr>
              <a:tblGrid>
                <a:gridCol w="1029099">
                  <a:extLst>
                    <a:ext uri="{9D8B030D-6E8A-4147-A177-3AD203B41FA5}">
                      <a16:colId xmlns:a16="http://schemas.microsoft.com/office/drawing/2014/main" val="306550180"/>
                    </a:ext>
                  </a:extLst>
                </a:gridCol>
                <a:gridCol w="1238139">
                  <a:extLst>
                    <a:ext uri="{9D8B030D-6E8A-4147-A177-3AD203B41FA5}">
                      <a16:colId xmlns:a16="http://schemas.microsoft.com/office/drawing/2014/main" val="3998328185"/>
                    </a:ext>
                  </a:extLst>
                </a:gridCol>
                <a:gridCol w="7982547">
                  <a:extLst>
                    <a:ext uri="{9D8B030D-6E8A-4147-A177-3AD203B41FA5}">
                      <a16:colId xmlns:a16="http://schemas.microsoft.com/office/drawing/2014/main" val="1676599030"/>
                    </a:ext>
                  </a:extLst>
                </a:gridCol>
              </a:tblGrid>
              <a:tr h="304366">
                <a:tc gridSpan="2">
                  <a:txBody>
                    <a:bodyPr/>
                    <a:lstStyle/>
                    <a:p>
                      <a:pPr algn="l" fontAlgn="b"/>
                      <a:r>
                        <a:rPr lang="en-GB" sz="1600" b="1" i="0" u="none" strike="noStrike" dirty="0">
                          <a:solidFill>
                            <a:schemeClr val="bg1"/>
                          </a:solidFill>
                          <a:effectLst/>
                          <a:latin typeface="Aptos Narrow" panose="020B0004020202020204" pitchFamily="34" charset="0"/>
                        </a:rPr>
                        <a:t>DETAILS</a:t>
                      </a:r>
                    </a:p>
                  </a:txBody>
                  <a:tcPr marL="13564" marR="13564" marT="13564" marB="0" anchor="ctr"/>
                </a:tc>
                <a:tc hMerge="1">
                  <a:txBody>
                    <a:bodyPr/>
                    <a:lstStyle/>
                    <a:p>
                      <a:endParaRPr/>
                    </a:p>
                  </a:txBody>
                  <a:tcPr marL="13564" marR="13564" marT="13564" marB="0" anchor="ctr"/>
                </a:tc>
                <a:tc>
                  <a:txBody>
                    <a:bodyPr/>
                    <a:lstStyle/>
                    <a:p>
                      <a:pPr algn="l" fontAlgn="b"/>
                      <a:r>
                        <a:rPr lang="en-GB" sz="1600" u="none" strike="noStrike" dirty="0">
                          <a:solidFill>
                            <a:schemeClr val="bg1"/>
                          </a:solidFill>
                          <a:effectLst/>
                        </a:rPr>
                        <a:t>DESCRIPTION</a:t>
                      </a:r>
                      <a:endParaRPr lang="en-GB" sz="1600" b="1" i="0" u="none" strike="noStrike" dirty="0">
                        <a:solidFill>
                          <a:schemeClr val="bg1"/>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3107480"/>
                  </a:ext>
                </a:extLst>
              </a:tr>
              <a:tr h="543084">
                <a:tc>
                  <a:txBody>
                    <a:bodyPr/>
                    <a:lstStyle/>
                    <a:p>
                      <a:pPr algn="l" fontAlgn="b"/>
                      <a:r>
                        <a:rPr lang="en-GB" sz="1600" b="0" i="0" u="none" strike="noStrike" dirty="0">
                          <a:solidFill>
                            <a:srgbClr val="000000"/>
                          </a:solidFill>
                          <a:effectLst/>
                          <a:latin typeface="Aptos Narrow" panose="020B0004020202020204" pitchFamily="34" charset="0"/>
                        </a:rPr>
                        <a:t>Sprint</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a:t>
                      </a:r>
                    </a:p>
                  </a:txBody>
                  <a:tcPr marL="13564" marR="13564" marT="13564" marB="0" anchor="ctr"/>
                </a:tc>
                <a:tc rowSpan="7">
                  <a:txBody>
                    <a:bodyPr/>
                    <a:lstStyle/>
                    <a:p>
                      <a:pPr algn="l" fontAlgn="b"/>
                      <a:r>
                        <a:rPr lang="en-US" sz="1600" b="0" i="0" u="none" strike="noStrike" dirty="0">
                          <a:solidFill>
                            <a:srgbClr val="000000"/>
                          </a:solidFill>
                          <a:effectLst/>
                          <a:latin typeface="Aptos Narrow" panose="020B0004020202020204" pitchFamily="34" charset="0"/>
                        </a:rPr>
                        <a:t>Collaborate with the scrum master/project manager and the developers to understand the user needs and help to prioritize features. Starting to create prototypes of the design and wireframes.</a:t>
                      </a:r>
                    </a:p>
                    <a:p>
                      <a:pPr algn="l" fontAlgn="b"/>
                      <a:endParaRPr lang="en-US" sz="1600" b="0" i="0" u="none" strike="noStrike" dirty="0">
                        <a:solidFill>
                          <a:srgbClr val="000000"/>
                        </a:solidFill>
                        <a:effectLst/>
                        <a:latin typeface="Aptos Narrow" panose="020B0004020202020204" pitchFamily="34" charset="0"/>
                      </a:endParaRPr>
                    </a:p>
                    <a:p>
                      <a:pPr algn="l" fontAlgn="b"/>
                      <a:r>
                        <a:rPr lang="en-US" sz="1600" b="0" i="0" u="none" strike="noStrike" dirty="0">
                          <a:solidFill>
                            <a:srgbClr val="000000"/>
                          </a:solidFill>
                          <a:effectLst/>
                          <a:latin typeface="Aptos Narrow" panose="020B0004020202020204" pitchFamily="34" charset="0"/>
                        </a:rPr>
                        <a:t>User story1: First page should have the prompt for the user to input his name and a box below where they can input,  which will go in to the second page with a prompt asking their age and a box below where they have a drop-down menu to chose between ages 6 to 11. </a:t>
                      </a:r>
                    </a:p>
                    <a:p>
                      <a:pPr algn="l" fontAlgn="b"/>
                      <a:r>
                        <a:rPr lang="en-US" sz="1600" b="0" i="0" u="none" strike="noStrike" dirty="0">
                          <a:solidFill>
                            <a:srgbClr val="000000"/>
                          </a:solidFill>
                          <a:effectLst/>
                          <a:latin typeface="Aptos Narrow" panose="020B0004020202020204" pitchFamily="34" charset="0"/>
                        </a:rPr>
                        <a:t>Getting them to the next page where they are prompted to make a choice, two different clickable and labeled  buttons on the screen, one goes to the calculator and one to the quiz.</a:t>
                      </a:r>
                    </a:p>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tc>
                <a:extLst>
                  <a:ext uri="{0D108BD9-81ED-4DB2-BD59-A6C34878D82A}">
                    <a16:rowId xmlns:a16="http://schemas.microsoft.com/office/drawing/2014/main" val="1493604769"/>
                  </a:ext>
                </a:extLst>
              </a:tr>
              <a:tr h="543084">
                <a:tc>
                  <a:txBody>
                    <a:bodyPr/>
                    <a:lstStyle/>
                    <a:p>
                      <a:pPr algn="l" fontAlgn="b"/>
                      <a:r>
                        <a:rPr lang="en-GB" sz="1600" b="0" i="0" u="none" strike="noStrike" dirty="0">
                          <a:solidFill>
                            <a:srgbClr val="000000"/>
                          </a:solidFill>
                          <a:effectLst/>
                          <a:latin typeface="Aptos Narrow" panose="020B0004020202020204" pitchFamily="34" charset="0"/>
                        </a:rPr>
                        <a:t>Phase</a:t>
                      </a:r>
                    </a:p>
                  </a:txBody>
                  <a:tcPr marL="13564" marR="13564" marT="13564" marB="0" anchor="ctr"/>
                </a:tc>
                <a:tc>
                  <a:txBody>
                    <a:bodyPr/>
                    <a:lstStyle/>
                    <a:p>
                      <a:pPr algn="l" fontAlgn="b"/>
                      <a:r>
                        <a:rPr lang="en-GB" sz="1600" u="none" strike="noStrike" dirty="0">
                          <a:effectLst/>
                        </a:rPr>
                        <a:t>         </a:t>
                      </a:r>
                    </a:p>
                    <a:p>
                      <a:pPr algn="l" fontAlgn="b"/>
                      <a:r>
                        <a:rPr lang="en-GB" sz="1600" u="none" strike="noStrike" dirty="0">
                          <a:effectLst/>
                        </a:rPr>
                        <a:t>          Plan</a:t>
                      </a:r>
                      <a:endParaRPr lang="en-GB" sz="1600" b="0" i="0" u="none" strike="noStrike" dirty="0">
                        <a:solidFill>
                          <a:srgbClr val="000000"/>
                        </a:solidFill>
                        <a:effectLst/>
                        <a:latin typeface="Aptos Narrow" panose="020B0004020202020204" pitchFamily="34" charset="0"/>
                      </a:endParaRPr>
                    </a:p>
                    <a:p>
                      <a:pPr algn="l" fontAlgn="b"/>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0132438"/>
                  </a:ext>
                </a:extLst>
              </a:tr>
              <a:tr h="543084">
                <a:tc>
                  <a:txBody>
                    <a:bodyPr/>
                    <a:lstStyle/>
                    <a:p>
                      <a:pPr algn="l" fontAlgn="b"/>
                      <a:r>
                        <a:rPr lang="en-GB" sz="1600" u="none" strike="noStrike" dirty="0">
                          <a:effectLst/>
                        </a:rPr>
                        <a:t>Role</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US" sz="1600" b="0" i="0" u="none" strike="noStrike" dirty="0">
                          <a:solidFill>
                            <a:srgbClr val="000000"/>
                          </a:solidFill>
                          <a:effectLst/>
                          <a:latin typeface="Aptos Narrow" panose="020B0004020202020204" pitchFamily="34" charset="0"/>
                        </a:rPr>
                        <a:t>UX Designer</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3770495733"/>
                  </a:ext>
                </a:extLst>
              </a:tr>
              <a:tr h="543084">
                <a:tc>
                  <a:txBody>
                    <a:bodyPr/>
                    <a:lstStyle/>
                    <a:p>
                      <a:pPr algn="l" fontAlgn="b"/>
                      <a:r>
                        <a:rPr lang="en-GB" sz="1600" u="none" strike="noStrike" dirty="0">
                          <a:effectLst/>
                        </a:rPr>
                        <a:t>Day</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2/3</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2684669"/>
                  </a:ext>
                </a:extLst>
              </a:tr>
              <a:tr h="543084">
                <a:tc>
                  <a:txBody>
                    <a:bodyPr/>
                    <a:lstStyle/>
                    <a:p>
                      <a:pPr algn="l" fontAlgn="b"/>
                      <a:r>
                        <a:rPr lang="en-GB" sz="1600" b="0" i="0" u="none" strike="noStrike" dirty="0">
                          <a:solidFill>
                            <a:srgbClr val="000000"/>
                          </a:solidFill>
                          <a:effectLst/>
                          <a:latin typeface="Aptos Narrow" panose="020B0004020202020204" pitchFamily="34" charset="0"/>
                        </a:rPr>
                        <a:t>User Stories</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All</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638796115"/>
                  </a:ext>
                </a:extLst>
              </a:tr>
              <a:tr h="543084">
                <a:tc>
                  <a:txBody>
                    <a:bodyPr/>
                    <a:lstStyle/>
                    <a:p>
                      <a:pPr algn="l" fontAlgn="b"/>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2931258228"/>
                  </a:ext>
                </a:extLst>
              </a:tr>
              <a:tr h="543084">
                <a:tc>
                  <a:txBody>
                    <a:bodyPr/>
                    <a:lstStyle/>
                    <a:p>
                      <a:pPr algn="l" fontAlgn="b"/>
                      <a:endParaRPr lang="en-GB" sz="1600" b="0" i="0" u="none" strike="noStrike">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8242220"/>
                  </a:ext>
                </a:extLst>
              </a:tr>
            </a:tbl>
          </a:graphicData>
        </a:graphic>
      </p:graphicFrame>
      <p:sp>
        <p:nvSpPr>
          <p:cNvPr id="2" name="TextBox 1">
            <a:extLst>
              <a:ext uri="{FF2B5EF4-FFF2-40B4-BE49-F238E27FC236}">
                <a16:creationId xmlns:a16="http://schemas.microsoft.com/office/drawing/2014/main" id="{108842F0-96F6-8866-3BF5-382E0EC0D9A8}"/>
              </a:ext>
            </a:extLst>
          </p:cNvPr>
          <p:cNvSpPr txBox="1"/>
          <p:nvPr/>
        </p:nvSpPr>
        <p:spPr>
          <a:xfrm>
            <a:off x="653814" y="643467"/>
            <a:ext cx="2509277" cy="369332"/>
          </a:xfrm>
          <a:prstGeom prst="rect">
            <a:avLst/>
          </a:prstGeom>
          <a:noFill/>
        </p:spPr>
        <p:txBody>
          <a:bodyPr wrap="none" rtlCol="0">
            <a:spAutoFit/>
          </a:bodyPr>
          <a:lstStyle/>
          <a:p>
            <a:r>
              <a:rPr lang="en-GB" dirty="0"/>
              <a:t>Daily Scrum Ceremony </a:t>
            </a:r>
          </a:p>
        </p:txBody>
      </p:sp>
      <p:pic>
        <p:nvPicPr>
          <p:cNvPr id="3" name="Picture 2" descr="A sun and text on a black background&#10;&#10;Description automatically generated">
            <a:extLst>
              <a:ext uri="{FF2B5EF4-FFF2-40B4-BE49-F238E27FC236}">
                <a16:creationId xmlns:a16="http://schemas.microsoft.com/office/drawing/2014/main" id="{36DA8ED3-1220-6FF9-A555-32F5DBA8A299}"/>
              </a:ext>
            </a:extLst>
          </p:cNvPr>
          <p:cNvPicPr>
            <a:picLocks noChangeAspect="1"/>
          </p:cNvPicPr>
          <p:nvPr/>
        </p:nvPicPr>
        <p:blipFill>
          <a:blip r:embed="rId2"/>
          <a:stretch>
            <a:fillRect/>
          </a:stretch>
        </p:blipFill>
        <p:spPr>
          <a:xfrm>
            <a:off x="10853090" y="89075"/>
            <a:ext cx="1245358" cy="910585"/>
          </a:xfrm>
          <a:prstGeom prst="rect">
            <a:avLst/>
          </a:prstGeom>
        </p:spPr>
      </p:pic>
    </p:spTree>
    <p:extLst>
      <p:ext uri="{BB962C8B-B14F-4D97-AF65-F5344CB8AC3E}">
        <p14:creationId xmlns:p14="http://schemas.microsoft.com/office/powerpoint/2010/main" val="206437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basic function&#10;&#10;Description automatically generated with medium confidence">
            <a:extLst>
              <a:ext uri="{FF2B5EF4-FFF2-40B4-BE49-F238E27FC236}">
                <a16:creationId xmlns:a16="http://schemas.microsoft.com/office/drawing/2014/main" id="{FE4A5444-D2DD-D3B6-BF5E-2C6E4F77D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39" y="78105"/>
            <a:ext cx="11938635" cy="6732386"/>
          </a:xfrm>
          <a:prstGeom prst="rect">
            <a:avLst/>
          </a:prstGeom>
        </p:spPr>
      </p:pic>
    </p:spTree>
    <p:extLst>
      <p:ext uri="{BB962C8B-B14F-4D97-AF65-F5344CB8AC3E}">
        <p14:creationId xmlns:p14="http://schemas.microsoft.com/office/powerpoint/2010/main" val="703589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2829F036-3104-AF5C-C273-8D9665283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906250" cy="7109692"/>
          </a:xfrm>
          <a:prstGeom prst="rect">
            <a:avLst/>
          </a:prstGeom>
        </p:spPr>
      </p:pic>
    </p:spTree>
    <p:extLst>
      <p:ext uri="{BB962C8B-B14F-4D97-AF65-F5344CB8AC3E}">
        <p14:creationId xmlns:p14="http://schemas.microsoft.com/office/powerpoint/2010/main" val="3309487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22BF6-CFF1-F2CA-F220-19A1470E746E}"/>
              </a:ext>
            </a:extLst>
          </p:cNvPr>
          <p:cNvSpPr txBox="1"/>
          <p:nvPr/>
        </p:nvSpPr>
        <p:spPr>
          <a:xfrm>
            <a:off x="1034060" y="1102722"/>
            <a:ext cx="9906083" cy="4652556"/>
          </a:xfrm>
          <a:custGeom>
            <a:avLst/>
            <a:gdLst>
              <a:gd name="connsiteX0" fmla="*/ 0 w 9906083"/>
              <a:gd name="connsiteY0" fmla="*/ 0 h 4652556"/>
              <a:gd name="connsiteX1" fmla="*/ 462284 w 9906083"/>
              <a:gd name="connsiteY1" fmla="*/ 0 h 4652556"/>
              <a:gd name="connsiteX2" fmla="*/ 1320811 w 9906083"/>
              <a:gd name="connsiteY2" fmla="*/ 0 h 4652556"/>
              <a:gd name="connsiteX3" fmla="*/ 1882156 w 9906083"/>
              <a:gd name="connsiteY3" fmla="*/ 0 h 4652556"/>
              <a:gd name="connsiteX4" fmla="*/ 2344440 w 9906083"/>
              <a:gd name="connsiteY4" fmla="*/ 0 h 4652556"/>
              <a:gd name="connsiteX5" fmla="*/ 2806724 w 9906083"/>
              <a:gd name="connsiteY5" fmla="*/ 0 h 4652556"/>
              <a:gd name="connsiteX6" fmla="*/ 3169947 w 9906083"/>
              <a:gd name="connsiteY6" fmla="*/ 0 h 4652556"/>
              <a:gd name="connsiteX7" fmla="*/ 3632230 w 9906083"/>
              <a:gd name="connsiteY7" fmla="*/ 0 h 4652556"/>
              <a:gd name="connsiteX8" fmla="*/ 4490758 w 9906083"/>
              <a:gd name="connsiteY8" fmla="*/ 0 h 4652556"/>
              <a:gd name="connsiteX9" fmla="*/ 5349285 w 9906083"/>
              <a:gd name="connsiteY9" fmla="*/ 0 h 4652556"/>
              <a:gd name="connsiteX10" fmla="*/ 5811569 w 9906083"/>
              <a:gd name="connsiteY10" fmla="*/ 0 h 4652556"/>
              <a:gd name="connsiteX11" fmla="*/ 6372913 w 9906083"/>
              <a:gd name="connsiteY11" fmla="*/ 0 h 4652556"/>
              <a:gd name="connsiteX12" fmla="*/ 6835197 w 9906083"/>
              <a:gd name="connsiteY12" fmla="*/ 0 h 4652556"/>
              <a:gd name="connsiteX13" fmla="*/ 7396542 w 9906083"/>
              <a:gd name="connsiteY13" fmla="*/ 0 h 4652556"/>
              <a:gd name="connsiteX14" fmla="*/ 8056948 w 9906083"/>
              <a:gd name="connsiteY14" fmla="*/ 0 h 4652556"/>
              <a:gd name="connsiteX15" fmla="*/ 8816414 w 9906083"/>
              <a:gd name="connsiteY15" fmla="*/ 0 h 4652556"/>
              <a:gd name="connsiteX16" fmla="*/ 9906083 w 9906083"/>
              <a:gd name="connsiteY16" fmla="*/ 0 h 4652556"/>
              <a:gd name="connsiteX17" fmla="*/ 9906083 w 9906083"/>
              <a:gd name="connsiteY17" fmla="*/ 664651 h 4652556"/>
              <a:gd name="connsiteX18" fmla="*/ 9906083 w 9906083"/>
              <a:gd name="connsiteY18" fmla="*/ 1422353 h 4652556"/>
              <a:gd name="connsiteX19" fmla="*/ 9906083 w 9906083"/>
              <a:gd name="connsiteY19" fmla="*/ 1947427 h 4652556"/>
              <a:gd name="connsiteX20" fmla="*/ 9906083 w 9906083"/>
              <a:gd name="connsiteY20" fmla="*/ 2472501 h 4652556"/>
              <a:gd name="connsiteX21" fmla="*/ 9906083 w 9906083"/>
              <a:gd name="connsiteY21" fmla="*/ 3137152 h 4652556"/>
              <a:gd name="connsiteX22" fmla="*/ 9906083 w 9906083"/>
              <a:gd name="connsiteY22" fmla="*/ 3848328 h 4652556"/>
              <a:gd name="connsiteX23" fmla="*/ 9906083 w 9906083"/>
              <a:gd name="connsiteY23" fmla="*/ 4652556 h 4652556"/>
              <a:gd name="connsiteX24" fmla="*/ 9443799 w 9906083"/>
              <a:gd name="connsiteY24" fmla="*/ 4652556 h 4652556"/>
              <a:gd name="connsiteX25" fmla="*/ 8783394 w 9906083"/>
              <a:gd name="connsiteY25" fmla="*/ 4652556 h 4652556"/>
              <a:gd name="connsiteX26" fmla="*/ 8222049 w 9906083"/>
              <a:gd name="connsiteY26" fmla="*/ 4652556 h 4652556"/>
              <a:gd name="connsiteX27" fmla="*/ 7462583 w 9906083"/>
              <a:gd name="connsiteY27" fmla="*/ 4652556 h 4652556"/>
              <a:gd name="connsiteX28" fmla="*/ 7099359 w 9906083"/>
              <a:gd name="connsiteY28" fmla="*/ 4652556 h 4652556"/>
              <a:gd name="connsiteX29" fmla="*/ 6538015 w 9906083"/>
              <a:gd name="connsiteY29" fmla="*/ 4652556 h 4652556"/>
              <a:gd name="connsiteX30" fmla="*/ 6174792 w 9906083"/>
              <a:gd name="connsiteY30" fmla="*/ 4652556 h 4652556"/>
              <a:gd name="connsiteX31" fmla="*/ 5811569 w 9906083"/>
              <a:gd name="connsiteY31" fmla="*/ 4652556 h 4652556"/>
              <a:gd name="connsiteX32" fmla="*/ 5151163 w 9906083"/>
              <a:gd name="connsiteY32" fmla="*/ 4652556 h 4652556"/>
              <a:gd name="connsiteX33" fmla="*/ 4589818 w 9906083"/>
              <a:gd name="connsiteY33" fmla="*/ 4652556 h 4652556"/>
              <a:gd name="connsiteX34" fmla="*/ 3830352 w 9906083"/>
              <a:gd name="connsiteY34" fmla="*/ 4652556 h 4652556"/>
              <a:gd name="connsiteX35" fmla="*/ 3467129 w 9906083"/>
              <a:gd name="connsiteY35" fmla="*/ 4652556 h 4652556"/>
              <a:gd name="connsiteX36" fmla="*/ 3004845 w 9906083"/>
              <a:gd name="connsiteY36" fmla="*/ 4652556 h 4652556"/>
              <a:gd name="connsiteX37" fmla="*/ 2245379 w 9906083"/>
              <a:gd name="connsiteY37" fmla="*/ 4652556 h 4652556"/>
              <a:gd name="connsiteX38" fmla="*/ 1783095 w 9906083"/>
              <a:gd name="connsiteY38" fmla="*/ 4652556 h 4652556"/>
              <a:gd name="connsiteX39" fmla="*/ 1320811 w 9906083"/>
              <a:gd name="connsiteY39" fmla="*/ 4652556 h 4652556"/>
              <a:gd name="connsiteX40" fmla="*/ 858527 w 9906083"/>
              <a:gd name="connsiteY40" fmla="*/ 4652556 h 4652556"/>
              <a:gd name="connsiteX41" fmla="*/ 0 w 9906083"/>
              <a:gd name="connsiteY41" fmla="*/ 4652556 h 4652556"/>
              <a:gd name="connsiteX42" fmla="*/ 0 w 9906083"/>
              <a:gd name="connsiteY42" fmla="*/ 3987905 h 4652556"/>
              <a:gd name="connsiteX43" fmla="*/ 0 w 9906083"/>
              <a:gd name="connsiteY43" fmla="*/ 3230203 h 4652556"/>
              <a:gd name="connsiteX44" fmla="*/ 0 w 9906083"/>
              <a:gd name="connsiteY44" fmla="*/ 2565552 h 4652556"/>
              <a:gd name="connsiteX45" fmla="*/ 0 w 9906083"/>
              <a:gd name="connsiteY45" fmla="*/ 1900901 h 4652556"/>
              <a:gd name="connsiteX46" fmla="*/ 0 w 9906083"/>
              <a:gd name="connsiteY46" fmla="*/ 1282776 h 4652556"/>
              <a:gd name="connsiteX47" fmla="*/ 0 w 9906083"/>
              <a:gd name="connsiteY47" fmla="*/ 618125 h 4652556"/>
              <a:gd name="connsiteX48" fmla="*/ 0 w 9906083"/>
              <a:gd name="connsiteY48" fmla="*/ 0 h 465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906083" h="4652556" extrusionOk="0">
                <a:moveTo>
                  <a:pt x="0" y="0"/>
                </a:moveTo>
                <a:cubicBezTo>
                  <a:pt x="213964" y="-9629"/>
                  <a:pt x="354298" y="22477"/>
                  <a:pt x="462284" y="0"/>
                </a:cubicBezTo>
                <a:cubicBezTo>
                  <a:pt x="570270" y="-22477"/>
                  <a:pt x="908620" y="24757"/>
                  <a:pt x="1320811" y="0"/>
                </a:cubicBezTo>
                <a:cubicBezTo>
                  <a:pt x="1733002" y="-24757"/>
                  <a:pt x="1634251" y="-14009"/>
                  <a:pt x="1882156" y="0"/>
                </a:cubicBezTo>
                <a:cubicBezTo>
                  <a:pt x="2130062" y="14009"/>
                  <a:pt x="2214783" y="-3899"/>
                  <a:pt x="2344440" y="0"/>
                </a:cubicBezTo>
                <a:cubicBezTo>
                  <a:pt x="2474097" y="3899"/>
                  <a:pt x="2599907" y="15045"/>
                  <a:pt x="2806724" y="0"/>
                </a:cubicBezTo>
                <a:cubicBezTo>
                  <a:pt x="3013541" y="-15045"/>
                  <a:pt x="3032519" y="-17865"/>
                  <a:pt x="3169947" y="0"/>
                </a:cubicBezTo>
                <a:cubicBezTo>
                  <a:pt x="3307375" y="17865"/>
                  <a:pt x="3429288" y="-20262"/>
                  <a:pt x="3632230" y="0"/>
                </a:cubicBezTo>
                <a:cubicBezTo>
                  <a:pt x="3835172" y="20262"/>
                  <a:pt x="4319014" y="37143"/>
                  <a:pt x="4490758" y="0"/>
                </a:cubicBezTo>
                <a:cubicBezTo>
                  <a:pt x="4662502" y="-37143"/>
                  <a:pt x="5102363" y="-39105"/>
                  <a:pt x="5349285" y="0"/>
                </a:cubicBezTo>
                <a:cubicBezTo>
                  <a:pt x="5596207" y="39105"/>
                  <a:pt x="5619891" y="-3064"/>
                  <a:pt x="5811569" y="0"/>
                </a:cubicBezTo>
                <a:cubicBezTo>
                  <a:pt x="6003247" y="3064"/>
                  <a:pt x="6174096" y="20117"/>
                  <a:pt x="6372913" y="0"/>
                </a:cubicBezTo>
                <a:cubicBezTo>
                  <a:pt x="6571730" y="-20117"/>
                  <a:pt x="6694386" y="7723"/>
                  <a:pt x="6835197" y="0"/>
                </a:cubicBezTo>
                <a:cubicBezTo>
                  <a:pt x="6976008" y="-7723"/>
                  <a:pt x="7204759" y="13207"/>
                  <a:pt x="7396542" y="0"/>
                </a:cubicBezTo>
                <a:cubicBezTo>
                  <a:pt x="7588325" y="-13207"/>
                  <a:pt x="7911419" y="18829"/>
                  <a:pt x="8056948" y="0"/>
                </a:cubicBezTo>
                <a:cubicBezTo>
                  <a:pt x="8202477" y="-18829"/>
                  <a:pt x="8613260" y="-3118"/>
                  <a:pt x="8816414" y="0"/>
                </a:cubicBezTo>
                <a:cubicBezTo>
                  <a:pt x="9019568" y="3118"/>
                  <a:pt x="9438730" y="27634"/>
                  <a:pt x="9906083" y="0"/>
                </a:cubicBezTo>
                <a:cubicBezTo>
                  <a:pt x="9913875" y="184355"/>
                  <a:pt x="9882404" y="445142"/>
                  <a:pt x="9906083" y="664651"/>
                </a:cubicBezTo>
                <a:cubicBezTo>
                  <a:pt x="9929762" y="884160"/>
                  <a:pt x="9909738" y="1263618"/>
                  <a:pt x="9906083" y="1422353"/>
                </a:cubicBezTo>
                <a:cubicBezTo>
                  <a:pt x="9902428" y="1581088"/>
                  <a:pt x="9898925" y="1756352"/>
                  <a:pt x="9906083" y="1947427"/>
                </a:cubicBezTo>
                <a:cubicBezTo>
                  <a:pt x="9913241" y="2138502"/>
                  <a:pt x="9882804" y="2333764"/>
                  <a:pt x="9906083" y="2472501"/>
                </a:cubicBezTo>
                <a:cubicBezTo>
                  <a:pt x="9929362" y="2611238"/>
                  <a:pt x="9875039" y="2911951"/>
                  <a:pt x="9906083" y="3137152"/>
                </a:cubicBezTo>
                <a:cubicBezTo>
                  <a:pt x="9937127" y="3362353"/>
                  <a:pt x="9920974" y="3497813"/>
                  <a:pt x="9906083" y="3848328"/>
                </a:cubicBezTo>
                <a:cubicBezTo>
                  <a:pt x="9891192" y="4198843"/>
                  <a:pt x="9903146" y="4370733"/>
                  <a:pt x="9906083" y="4652556"/>
                </a:cubicBezTo>
                <a:cubicBezTo>
                  <a:pt x="9805052" y="4645878"/>
                  <a:pt x="9622457" y="4632757"/>
                  <a:pt x="9443799" y="4652556"/>
                </a:cubicBezTo>
                <a:cubicBezTo>
                  <a:pt x="9265141" y="4672355"/>
                  <a:pt x="9012388" y="4643199"/>
                  <a:pt x="8783394" y="4652556"/>
                </a:cubicBezTo>
                <a:cubicBezTo>
                  <a:pt x="8554401" y="4661913"/>
                  <a:pt x="8473777" y="4642012"/>
                  <a:pt x="8222049" y="4652556"/>
                </a:cubicBezTo>
                <a:cubicBezTo>
                  <a:pt x="7970321" y="4663100"/>
                  <a:pt x="7669733" y="4669330"/>
                  <a:pt x="7462583" y="4652556"/>
                </a:cubicBezTo>
                <a:cubicBezTo>
                  <a:pt x="7255433" y="4635782"/>
                  <a:pt x="7244785" y="4660302"/>
                  <a:pt x="7099359" y="4652556"/>
                </a:cubicBezTo>
                <a:cubicBezTo>
                  <a:pt x="6953933" y="4644810"/>
                  <a:pt x="6679666" y="4639178"/>
                  <a:pt x="6538015" y="4652556"/>
                </a:cubicBezTo>
                <a:cubicBezTo>
                  <a:pt x="6396364" y="4665934"/>
                  <a:pt x="6297051" y="4649960"/>
                  <a:pt x="6174792" y="4652556"/>
                </a:cubicBezTo>
                <a:cubicBezTo>
                  <a:pt x="6052533" y="4655152"/>
                  <a:pt x="5900155" y="4660926"/>
                  <a:pt x="5811569" y="4652556"/>
                </a:cubicBezTo>
                <a:cubicBezTo>
                  <a:pt x="5722983" y="4644186"/>
                  <a:pt x="5355523" y="4629438"/>
                  <a:pt x="5151163" y="4652556"/>
                </a:cubicBezTo>
                <a:cubicBezTo>
                  <a:pt x="4946803" y="4675674"/>
                  <a:pt x="4784112" y="4645469"/>
                  <a:pt x="4589818" y="4652556"/>
                </a:cubicBezTo>
                <a:cubicBezTo>
                  <a:pt x="4395524" y="4659643"/>
                  <a:pt x="4143993" y="4649081"/>
                  <a:pt x="3830352" y="4652556"/>
                </a:cubicBezTo>
                <a:cubicBezTo>
                  <a:pt x="3516711" y="4656031"/>
                  <a:pt x="3631051" y="4638427"/>
                  <a:pt x="3467129" y="4652556"/>
                </a:cubicBezTo>
                <a:cubicBezTo>
                  <a:pt x="3303207" y="4666685"/>
                  <a:pt x="3206124" y="4638563"/>
                  <a:pt x="3004845" y="4652556"/>
                </a:cubicBezTo>
                <a:cubicBezTo>
                  <a:pt x="2803566" y="4666549"/>
                  <a:pt x="2479057" y="4660530"/>
                  <a:pt x="2245379" y="4652556"/>
                </a:cubicBezTo>
                <a:cubicBezTo>
                  <a:pt x="2011701" y="4644582"/>
                  <a:pt x="1997177" y="4642755"/>
                  <a:pt x="1783095" y="4652556"/>
                </a:cubicBezTo>
                <a:cubicBezTo>
                  <a:pt x="1569013" y="4662357"/>
                  <a:pt x="1478346" y="4653186"/>
                  <a:pt x="1320811" y="4652556"/>
                </a:cubicBezTo>
                <a:cubicBezTo>
                  <a:pt x="1163276" y="4651926"/>
                  <a:pt x="991580" y="4639647"/>
                  <a:pt x="858527" y="4652556"/>
                </a:cubicBezTo>
                <a:cubicBezTo>
                  <a:pt x="725474" y="4665465"/>
                  <a:pt x="363117" y="4633219"/>
                  <a:pt x="0" y="4652556"/>
                </a:cubicBezTo>
                <a:cubicBezTo>
                  <a:pt x="-26367" y="4375714"/>
                  <a:pt x="-6951" y="4221426"/>
                  <a:pt x="0" y="3987905"/>
                </a:cubicBezTo>
                <a:cubicBezTo>
                  <a:pt x="6951" y="3754384"/>
                  <a:pt x="17220" y="3388638"/>
                  <a:pt x="0" y="3230203"/>
                </a:cubicBezTo>
                <a:cubicBezTo>
                  <a:pt x="-17220" y="3071768"/>
                  <a:pt x="26939" y="2893004"/>
                  <a:pt x="0" y="2565552"/>
                </a:cubicBezTo>
                <a:cubicBezTo>
                  <a:pt x="-26939" y="2238100"/>
                  <a:pt x="28924" y="2073119"/>
                  <a:pt x="0" y="1900901"/>
                </a:cubicBezTo>
                <a:cubicBezTo>
                  <a:pt x="-28924" y="1728683"/>
                  <a:pt x="3980" y="1458883"/>
                  <a:pt x="0" y="1282776"/>
                </a:cubicBezTo>
                <a:cubicBezTo>
                  <a:pt x="-3980" y="1106670"/>
                  <a:pt x="-20257" y="809463"/>
                  <a:pt x="0" y="618125"/>
                </a:cubicBezTo>
                <a:cubicBezTo>
                  <a:pt x="20257" y="426787"/>
                  <a:pt x="2612" y="211494"/>
                  <a:pt x="0" y="0"/>
                </a:cubicBezTo>
                <a:close/>
              </a:path>
            </a:pathLst>
          </a:custGeom>
          <a:noFill/>
          <a:ln>
            <a:solidFill>
              <a:schemeClr val="tx1"/>
            </a:solidFill>
            <a:extLst>
              <a:ext uri="{C807C97D-BFC1-408E-A445-0C87EB9F89A2}">
                <ask:lineSketchStyleProps xmlns:ask="http://schemas.microsoft.com/office/drawing/2018/sketchyshapes" sd="2829164579">
                  <a:prstGeom prst="rect">
                    <a:avLst/>
                  </a:prstGeom>
                  <ask:type>
                    <ask:lineSketchFreehand/>
                  </ask:type>
                </ask:lineSketchStyleProps>
              </a:ext>
            </a:extLst>
          </a:ln>
        </p:spPr>
        <p:txBody>
          <a:bodyPr wrap="square" rtlCol="0">
            <a:spAutoFit/>
          </a:bodyPr>
          <a:lstStyle/>
          <a:p>
            <a:pPr defTabSz="844906">
              <a:spcAft>
                <a:spcPts val="528"/>
              </a:spcAft>
            </a:pPr>
            <a:r>
              <a:rPr lang="en-US" sz="3200" b="1" kern="1200" dirty="0">
                <a:solidFill>
                  <a:schemeClr val="tx1"/>
                </a:solidFill>
                <a:latin typeface="+mn-lt"/>
                <a:ea typeface="+mn-ea"/>
                <a:cs typeface="+mn-cs"/>
              </a:rPr>
              <a:t>Agile Project A</a:t>
            </a:r>
          </a:p>
          <a:p>
            <a:pPr defTabSz="844906">
              <a:spcAft>
                <a:spcPts val="528"/>
              </a:spcAft>
            </a:pPr>
            <a:endParaRPr lang="en-US" sz="3200" kern="1200" dirty="0">
              <a:solidFill>
                <a:schemeClr val="tx1"/>
              </a:solidFill>
              <a:latin typeface="+mn-lt"/>
              <a:ea typeface="+mn-ea"/>
              <a:cs typeface="+mn-cs"/>
            </a:endParaRPr>
          </a:p>
          <a:p>
            <a:pPr defTabSz="844906">
              <a:spcAft>
                <a:spcPts val="528"/>
              </a:spcAft>
            </a:pPr>
            <a:r>
              <a:rPr lang="en-US" sz="3200" kern="1200" dirty="0">
                <a:solidFill>
                  <a:schemeClr val="tx1"/>
                </a:solidFill>
                <a:latin typeface="+mn-lt"/>
                <a:ea typeface="+mn-ea"/>
                <a:cs typeface="+mn-cs"/>
              </a:rPr>
              <a:t>Create a calculator to be used by primary school pupils. The calculator should allow students to perform basic mathematical calculations (addition, subtraction, multiplication and division.) It should also serve as a math quiz app to test pupils on their math calculations and give them as score. The calculator should have a print, import and export functionality.</a:t>
            </a:r>
            <a:endParaRPr lang="en-GB" sz="3600" dirty="0"/>
          </a:p>
        </p:txBody>
      </p:sp>
    </p:spTree>
    <p:extLst>
      <p:ext uri="{BB962C8B-B14F-4D97-AF65-F5344CB8AC3E}">
        <p14:creationId xmlns:p14="http://schemas.microsoft.com/office/powerpoint/2010/main" val="2548490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yellow wavy lines&#10;&#10;Description automatically generated">
            <a:extLst>
              <a:ext uri="{FF2B5EF4-FFF2-40B4-BE49-F238E27FC236}">
                <a16:creationId xmlns:a16="http://schemas.microsoft.com/office/drawing/2014/main" id="{939B5315-F324-7B8F-C365-FF19EF7D7DB2}"/>
              </a:ext>
            </a:extLst>
          </p:cNvPr>
          <p:cNvPicPr>
            <a:picLocks noChangeAspect="1"/>
          </p:cNvPicPr>
          <p:nvPr/>
        </p:nvPicPr>
        <p:blipFill rotWithShape="1">
          <a:blip r:embed="rId2">
            <a:alphaModFix amt="50000"/>
          </a:blip>
          <a:srcRect l="1871" r="9240"/>
          <a:stretch/>
        </p:blipFill>
        <p:spPr>
          <a:xfrm>
            <a:off x="20" y="1"/>
            <a:ext cx="12191980" cy="6857999"/>
          </a:xfrm>
          <a:prstGeom prst="rect">
            <a:avLst/>
          </a:prstGeom>
        </p:spPr>
      </p:pic>
      <p:sp>
        <p:nvSpPr>
          <p:cNvPr id="2" name="Title 1">
            <a:extLst>
              <a:ext uri="{FF2B5EF4-FFF2-40B4-BE49-F238E27FC236}">
                <a16:creationId xmlns:a16="http://schemas.microsoft.com/office/drawing/2014/main" id="{DCC5FC45-07C2-A605-C7B4-0AB4EDD125D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Day 3 | Scrum 3 Design</a:t>
            </a:r>
            <a:br>
              <a:rPr lang="en-US" sz="6000" dirty="0">
                <a:solidFill>
                  <a:srgbClr val="FFFFFF"/>
                </a:solidFill>
              </a:rPr>
            </a:br>
            <a:r>
              <a:rPr lang="en-US" sz="6000" dirty="0">
                <a:solidFill>
                  <a:srgbClr val="FFFFFF"/>
                </a:solidFill>
              </a:rPr>
              <a:t>User Story 2</a:t>
            </a:r>
          </a:p>
        </p:txBody>
      </p:sp>
    </p:spTree>
    <p:extLst>
      <p:ext uri="{BB962C8B-B14F-4D97-AF65-F5344CB8AC3E}">
        <p14:creationId xmlns:p14="http://schemas.microsoft.com/office/powerpoint/2010/main" val="20870495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5F26D23E-C954-DB00-E91D-A03CBE740047}"/>
              </a:ext>
            </a:extLst>
          </p:cNvPr>
          <p:cNvGraphicFramePr>
            <a:graphicFrameLocks noGrp="1"/>
          </p:cNvGraphicFramePr>
          <p:nvPr>
            <p:extLst>
              <p:ext uri="{D42A27DB-BD31-4B8C-83A1-F6EECF244321}">
                <p14:modId xmlns:p14="http://schemas.microsoft.com/office/powerpoint/2010/main" val="1933068052"/>
              </p:ext>
            </p:extLst>
          </p:nvPr>
        </p:nvGraphicFramePr>
        <p:xfrm>
          <a:off x="786945" y="1148080"/>
          <a:ext cx="10784945" cy="4174368"/>
        </p:xfrm>
        <a:graphic>
          <a:graphicData uri="http://schemas.openxmlformats.org/drawingml/2006/table">
            <a:tbl>
              <a:tblPr firstRow="1" bandRow="1">
                <a:tableStyleId>{5C22544A-7EE6-4342-B048-85BDC9FD1C3A}</a:tableStyleId>
              </a:tblPr>
              <a:tblGrid>
                <a:gridCol w="1082830">
                  <a:extLst>
                    <a:ext uri="{9D8B030D-6E8A-4147-A177-3AD203B41FA5}">
                      <a16:colId xmlns:a16="http://schemas.microsoft.com/office/drawing/2014/main" val="306550180"/>
                    </a:ext>
                  </a:extLst>
                </a:gridCol>
                <a:gridCol w="1240110">
                  <a:extLst>
                    <a:ext uri="{9D8B030D-6E8A-4147-A177-3AD203B41FA5}">
                      <a16:colId xmlns:a16="http://schemas.microsoft.com/office/drawing/2014/main" val="3998328185"/>
                    </a:ext>
                  </a:extLst>
                </a:gridCol>
                <a:gridCol w="8462005">
                  <a:extLst>
                    <a:ext uri="{9D8B030D-6E8A-4147-A177-3AD203B41FA5}">
                      <a16:colId xmlns:a16="http://schemas.microsoft.com/office/drawing/2014/main" val="1676599030"/>
                    </a:ext>
                  </a:extLst>
                </a:gridCol>
              </a:tblGrid>
              <a:tr h="210278">
                <a:tc gridSpan="2">
                  <a:txBody>
                    <a:bodyPr/>
                    <a:lstStyle/>
                    <a:p>
                      <a:pPr algn="l" fontAlgn="b"/>
                      <a:r>
                        <a:rPr lang="en-GB" sz="1600" b="1" i="0" u="none" strike="noStrike" dirty="0">
                          <a:solidFill>
                            <a:schemeClr val="bg1"/>
                          </a:solidFill>
                          <a:effectLst/>
                          <a:latin typeface="Aptos Narrow" panose="020B0004020202020204" pitchFamily="34" charset="0"/>
                        </a:rPr>
                        <a:t>DETAILS</a:t>
                      </a:r>
                    </a:p>
                  </a:txBody>
                  <a:tcPr marL="13564" marR="13564" marT="13564" marB="0" anchor="ctr"/>
                </a:tc>
                <a:tc hMerge="1">
                  <a:txBody>
                    <a:bodyPr/>
                    <a:lstStyle/>
                    <a:p>
                      <a:endParaRPr/>
                    </a:p>
                  </a:txBody>
                  <a:tcPr marL="13564" marR="13564" marT="13564" marB="0" anchor="ctr"/>
                </a:tc>
                <a:tc>
                  <a:txBody>
                    <a:bodyPr/>
                    <a:lstStyle/>
                    <a:p>
                      <a:pPr algn="l" fontAlgn="b"/>
                      <a:r>
                        <a:rPr lang="en-GB" sz="1600" u="none" strike="noStrike" dirty="0">
                          <a:solidFill>
                            <a:schemeClr val="bg1"/>
                          </a:solidFill>
                          <a:effectLst/>
                        </a:rPr>
                        <a:t>DESCRIPTION</a:t>
                      </a:r>
                      <a:endParaRPr lang="en-GB" sz="1600" b="1" i="0" u="none" strike="noStrike" dirty="0">
                        <a:solidFill>
                          <a:schemeClr val="bg1"/>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3107480"/>
                  </a:ext>
                </a:extLst>
              </a:tr>
              <a:tr h="375202">
                <a:tc>
                  <a:txBody>
                    <a:bodyPr/>
                    <a:lstStyle/>
                    <a:p>
                      <a:pPr algn="l" fontAlgn="b"/>
                      <a:r>
                        <a:rPr lang="en-GB" sz="1600" b="0" i="0" u="none" strike="noStrike" dirty="0">
                          <a:solidFill>
                            <a:srgbClr val="000000"/>
                          </a:solidFill>
                          <a:effectLst/>
                          <a:latin typeface="Aptos Narrow" panose="020B0004020202020204" pitchFamily="34" charset="0"/>
                        </a:rPr>
                        <a:t>Sprint</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a:t>
                      </a:r>
                    </a:p>
                  </a:txBody>
                  <a:tcPr marL="13564" marR="13564" marT="13564" marB="0" anchor="ctr"/>
                </a:tc>
                <a:tc rowSpan="7">
                  <a:txBody>
                    <a:bodyPr/>
                    <a:lstStyle/>
                    <a:p>
                      <a:pPr algn="l" fontAlgn="b"/>
                      <a:r>
                        <a:rPr lang="en-US" sz="1600" b="0" i="0" u="none" strike="noStrike" dirty="0">
                          <a:solidFill>
                            <a:srgbClr val="000000"/>
                          </a:solidFill>
                          <a:effectLst/>
                          <a:latin typeface="Aptos Narrow" panose="020B0004020202020204" pitchFamily="34" charset="0"/>
                        </a:rPr>
                        <a:t>We reviewed the prototypes that Sebastian had created on the first user story. Sebastian presented a fun concept where users are time travelers, and this program is a point of encounter to learn (calculator) and to test your knowledge) quiz.</a:t>
                      </a:r>
                    </a:p>
                    <a:p>
                      <a:pPr algn="l" fontAlgn="b"/>
                      <a:endParaRPr lang="en-US" sz="1600" b="0" i="0" u="none" strike="noStrike" dirty="0">
                        <a:solidFill>
                          <a:srgbClr val="000000"/>
                        </a:solidFill>
                        <a:effectLst/>
                        <a:latin typeface="Aptos Narrow" panose="020B0004020202020204" pitchFamily="34" charset="0"/>
                      </a:endParaRPr>
                    </a:p>
                    <a:p>
                      <a:pPr marL="285750" indent="-285750" algn="l" fontAlgn="b">
                        <a:buFontTx/>
                        <a:buChar char="-"/>
                      </a:pPr>
                      <a:r>
                        <a:rPr lang="en-US" sz="1600" b="0" i="0" u="none" strike="noStrike" dirty="0">
                          <a:solidFill>
                            <a:srgbClr val="000000"/>
                          </a:solidFill>
                          <a:effectLst/>
                          <a:latin typeface="Aptos Narrow" panose="020B0004020202020204" pitchFamily="34" charset="0"/>
                        </a:rPr>
                        <a:t>I raised a point on the language on the age prompt (‘and how many winters might you have?’). This was lovely and it made us all laugh, but I was concerned that the younger group might not understand that this meant age. This program is for primary school children. </a:t>
                      </a:r>
                      <a:r>
                        <a:rPr lang="en-US" sz="1600" b="0" i="0" u="none" strike="noStrike" dirty="0" err="1">
                          <a:solidFill>
                            <a:srgbClr val="000000"/>
                          </a:solidFill>
                          <a:effectLst/>
                          <a:latin typeface="Aptos Narrow" panose="020B0004020202020204" pitchFamily="34" charset="0"/>
                        </a:rPr>
                        <a:t>Dipanju</a:t>
                      </a:r>
                      <a:r>
                        <a:rPr lang="en-US" sz="1600" b="0" i="0" u="none" strike="noStrike" dirty="0">
                          <a:solidFill>
                            <a:srgbClr val="000000"/>
                          </a:solidFill>
                          <a:effectLst/>
                          <a:latin typeface="Aptos Narrow" panose="020B0004020202020204" pitchFamily="34" charset="0"/>
                        </a:rPr>
                        <a:t> also had this concerned and suggested that this would be best kept simple. Sebastian changed it.</a:t>
                      </a:r>
                    </a:p>
                    <a:p>
                      <a:pPr marL="285750" indent="-285750" algn="l" fontAlgn="b">
                        <a:buFontTx/>
                        <a:buChar char="-"/>
                      </a:pPr>
                      <a:r>
                        <a:rPr lang="en-US" sz="1600" b="0" i="0" u="none" strike="noStrike" dirty="0">
                          <a:solidFill>
                            <a:srgbClr val="000000"/>
                          </a:solidFill>
                          <a:effectLst/>
                          <a:latin typeface="Aptos Narrow" panose="020B0004020202020204" pitchFamily="34" charset="0"/>
                        </a:rPr>
                        <a:t>We refocused on User story two and everyone agreed to go ahead and do that.</a:t>
                      </a:r>
                    </a:p>
                    <a:p>
                      <a:pPr marL="285750" indent="-285750" algn="l" fontAlgn="b">
                        <a:buFontTx/>
                        <a:buChar char="-"/>
                      </a:pPr>
                      <a:r>
                        <a:rPr lang="en-US" sz="1600" b="0" i="0" u="none" strike="noStrike" dirty="0">
                          <a:solidFill>
                            <a:srgbClr val="000000"/>
                          </a:solidFill>
                          <a:effectLst/>
                          <a:latin typeface="Aptos Narrow" panose="020B0004020202020204" pitchFamily="34" charset="0"/>
                        </a:rPr>
                        <a:t>I’ve been putting together the slides.</a:t>
                      </a:r>
                    </a:p>
                    <a:p>
                      <a:pPr marL="285750" indent="-285750" algn="l" fontAlgn="b">
                        <a:buFontTx/>
                        <a:buChar char="-"/>
                      </a:pPr>
                      <a:r>
                        <a:rPr lang="en-US" sz="1600" b="0" i="0" u="none" strike="noStrike" dirty="0">
                          <a:solidFill>
                            <a:srgbClr val="000000"/>
                          </a:solidFill>
                          <a:effectLst/>
                          <a:latin typeface="Aptos Narrow" panose="020B0004020202020204" pitchFamily="34" charset="0"/>
                        </a:rPr>
                        <a:t>The focus now is User Story 2.</a:t>
                      </a:r>
                    </a:p>
                    <a:p>
                      <a:pPr marL="342900" indent="-342900" algn="l" fontAlgn="b">
                        <a:buFont typeface="+mj-lt"/>
                        <a:buAutoNum type="arabicPeriod"/>
                      </a:pPr>
                      <a:endParaRPr lang="en-US" sz="1600" b="0" i="0" u="none" strike="noStrike" dirty="0">
                        <a:solidFill>
                          <a:srgbClr val="000000"/>
                        </a:solidFill>
                        <a:effectLst/>
                        <a:latin typeface="Aptos Narrow" panose="020B0004020202020204" pitchFamily="34" charset="0"/>
                      </a:endParaRPr>
                    </a:p>
                    <a:p>
                      <a:pPr marL="0" indent="0" algn="l" fontAlgn="b">
                        <a:buFont typeface="+mj-lt"/>
                        <a:buNone/>
                      </a:pPr>
                      <a:endParaRPr lang="en-US" sz="1600" b="0" i="0" u="none" strike="noStrike" dirty="0">
                        <a:solidFill>
                          <a:srgbClr val="000000"/>
                        </a:solidFill>
                        <a:effectLst/>
                        <a:latin typeface="Aptos Narrow" panose="020B0004020202020204" pitchFamily="34" charset="0"/>
                      </a:endParaRPr>
                    </a:p>
                  </a:txBody>
                  <a:tcPr marL="13564" marR="13564" marT="13564" marB="0"/>
                </a:tc>
                <a:extLst>
                  <a:ext uri="{0D108BD9-81ED-4DB2-BD59-A6C34878D82A}">
                    <a16:rowId xmlns:a16="http://schemas.microsoft.com/office/drawing/2014/main" val="1493604769"/>
                  </a:ext>
                </a:extLst>
              </a:tr>
              <a:tr h="375202">
                <a:tc>
                  <a:txBody>
                    <a:bodyPr/>
                    <a:lstStyle/>
                    <a:p>
                      <a:pPr algn="l" fontAlgn="b"/>
                      <a:r>
                        <a:rPr lang="en-GB" sz="1600" b="0" i="0" u="none" strike="noStrike" dirty="0">
                          <a:solidFill>
                            <a:srgbClr val="000000"/>
                          </a:solidFill>
                          <a:effectLst/>
                          <a:latin typeface="Aptos Narrow" panose="020B0004020202020204" pitchFamily="34" charset="0"/>
                        </a:rPr>
                        <a:t>Phase</a:t>
                      </a:r>
                    </a:p>
                  </a:txBody>
                  <a:tcPr marL="13564" marR="13564" marT="13564"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600" u="none" strike="noStrike" dirty="0">
                          <a:effectLst/>
                        </a:rPr>
                        <a:t>Design</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0132438"/>
                  </a:ext>
                </a:extLst>
              </a:tr>
              <a:tr h="531620">
                <a:tc>
                  <a:txBody>
                    <a:bodyPr/>
                    <a:lstStyle/>
                    <a:p>
                      <a:pPr algn="l" fontAlgn="b"/>
                      <a:r>
                        <a:rPr lang="en-GB" sz="1600" u="none" strike="noStrike" dirty="0">
                          <a:effectLst/>
                        </a:rPr>
                        <a:t>Role</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Project Manager/Scrum master</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3770495733"/>
                  </a:ext>
                </a:extLst>
              </a:tr>
              <a:tr h="375202">
                <a:tc>
                  <a:txBody>
                    <a:bodyPr/>
                    <a:lstStyle/>
                    <a:p>
                      <a:pPr algn="l" fontAlgn="b"/>
                      <a:r>
                        <a:rPr lang="en-GB" sz="1600" u="none" strike="noStrike" dirty="0">
                          <a:effectLst/>
                        </a:rPr>
                        <a:t>Day</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US" sz="1600" b="0" i="0" u="none" strike="noStrike" dirty="0">
                          <a:solidFill>
                            <a:srgbClr val="000000"/>
                          </a:solidFill>
                          <a:effectLst/>
                          <a:latin typeface="Aptos Narrow" panose="020B0004020202020204" pitchFamily="34" charset="0"/>
                        </a:rPr>
                        <a:t>3</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2684669"/>
                  </a:ext>
                </a:extLst>
              </a:tr>
              <a:tr h="375202">
                <a:tc>
                  <a:txBody>
                    <a:bodyPr/>
                    <a:lstStyle/>
                    <a:p>
                      <a:pPr algn="l" fontAlgn="b"/>
                      <a:r>
                        <a:rPr lang="en-GB" sz="1600" b="0" i="0" u="none" strike="noStrike" dirty="0">
                          <a:solidFill>
                            <a:srgbClr val="000000"/>
                          </a:solidFill>
                          <a:effectLst/>
                          <a:latin typeface="Aptos Narrow" panose="020B0004020202020204" pitchFamily="34" charset="0"/>
                        </a:rPr>
                        <a:t>User Stories</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2</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638796115"/>
                  </a:ext>
                </a:extLst>
              </a:tr>
              <a:tr h="375202">
                <a:tc>
                  <a:txBody>
                    <a:bodyPr/>
                    <a:lstStyle/>
                    <a:p>
                      <a:pPr algn="l" fontAlgn="b"/>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2931258228"/>
                  </a:ext>
                </a:extLst>
              </a:tr>
              <a:tr h="1295870">
                <a:tc>
                  <a:txBody>
                    <a:bodyPr/>
                    <a:lstStyle/>
                    <a:p>
                      <a:pPr algn="l" fontAlgn="b"/>
                      <a:endParaRPr lang="en-GB" sz="1600" b="0" i="0" u="none" strike="noStrike">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8242220"/>
                  </a:ext>
                </a:extLst>
              </a:tr>
            </a:tbl>
          </a:graphicData>
        </a:graphic>
      </p:graphicFrame>
      <p:sp>
        <p:nvSpPr>
          <p:cNvPr id="2" name="TextBox 1">
            <a:extLst>
              <a:ext uri="{FF2B5EF4-FFF2-40B4-BE49-F238E27FC236}">
                <a16:creationId xmlns:a16="http://schemas.microsoft.com/office/drawing/2014/main" id="{108842F0-96F6-8866-3BF5-382E0EC0D9A8}"/>
              </a:ext>
            </a:extLst>
          </p:cNvPr>
          <p:cNvSpPr txBox="1"/>
          <p:nvPr/>
        </p:nvSpPr>
        <p:spPr>
          <a:xfrm>
            <a:off x="638387" y="82900"/>
            <a:ext cx="2509277" cy="369332"/>
          </a:xfrm>
          <a:prstGeom prst="rect">
            <a:avLst/>
          </a:prstGeom>
          <a:noFill/>
        </p:spPr>
        <p:txBody>
          <a:bodyPr wrap="none" rtlCol="0">
            <a:spAutoFit/>
          </a:bodyPr>
          <a:lstStyle/>
          <a:p>
            <a:r>
              <a:rPr lang="en-GB" dirty="0"/>
              <a:t>Daily Scrum Ceremony </a:t>
            </a:r>
          </a:p>
        </p:txBody>
      </p:sp>
      <p:pic>
        <p:nvPicPr>
          <p:cNvPr id="3" name="Picture 2" descr="A sun and text on a black background&#10;&#10;Description automatically generated">
            <a:extLst>
              <a:ext uri="{FF2B5EF4-FFF2-40B4-BE49-F238E27FC236}">
                <a16:creationId xmlns:a16="http://schemas.microsoft.com/office/drawing/2014/main" id="{36DA8ED3-1220-6FF9-A555-32F5DBA8A299}"/>
              </a:ext>
            </a:extLst>
          </p:cNvPr>
          <p:cNvPicPr>
            <a:picLocks noChangeAspect="1"/>
          </p:cNvPicPr>
          <p:nvPr/>
        </p:nvPicPr>
        <p:blipFill>
          <a:blip r:embed="rId2"/>
          <a:stretch>
            <a:fillRect/>
          </a:stretch>
        </p:blipFill>
        <p:spPr>
          <a:xfrm>
            <a:off x="10853090" y="89075"/>
            <a:ext cx="1245358" cy="910585"/>
          </a:xfrm>
          <a:prstGeom prst="rect">
            <a:avLst/>
          </a:prstGeom>
        </p:spPr>
      </p:pic>
    </p:spTree>
    <p:extLst>
      <p:ext uri="{BB962C8B-B14F-4D97-AF65-F5344CB8AC3E}">
        <p14:creationId xmlns:p14="http://schemas.microsoft.com/office/powerpoint/2010/main" val="675340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7646E15-4ED6-4FAD-7838-883AA39EE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3920" cy="5938712"/>
          </a:xfrm>
          <a:prstGeom prst="rect">
            <a:avLst/>
          </a:prstGeom>
        </p:spPr>
      </p:pic>
    </p:spTree>
    <p:extLst>
      <p:ext uri="{BB962C8B-B14F-4D97-AF65-F5344CB8AC3E}">
        <p14:creationId xmlns:p14="http://schemas.microsoft.com/office/powerpoint/2010/main" val="3176853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26D23E-C954-DB00-E91D-A03CBE740047}"/>
              </a:ext>
            </a:extLst>
          </p:cNvPr>
          <p:cNvGraphicFramePr>
            <a:graphicFrameLocks noGrp="1"/>
          </p:cNvGraphicFramePr>
          <p:nvPr/>
        </p:nvGraphicFramePr>
        <p:xfrm>
          <a:off x="967563" y="1286461"/>
          <a:ext cx="10249785" cy="4928070"/>
        </p:xfrm>
        <a:graphic>
          <a:graphicData uri="http://schemas.openxmlformats.org/drawingml/2006/table">
            <a:tbl>
              <a:tblPr firstRow="1" bandRow="1">
                <a:tableStyleId>{5C22544A-7EE6-4342-B048-85BDC9FD1C3A}</a:tableStyleId>
              </a:tblPr>
              <a:tblGrid>
                <a:gridCol w="1029099">
                  <a:extLst>
                    <a:ext uri="{9D8B030D-6E8A-4147-A177-3AD203B41FA5}">
                      <a16:colId xmlns:a16="http://schemas.microsoft.com/office/drawing/2014/main" val="306550180"/>
                    </a:ext>
                  </a:extLst>
                </a:gridCol>
                <a:gridCol w="1238139">
                  <a:extLst>
                    <a:ext uri="{9D8B030D-6E8A-4147-A177-3AD203B41FA5}">
                      <a16:colId xmlns:a16="http://schemas.microsoft.com/office/drawing/2014/main" val="3998328185"/>
                    </a:ext>
                  </a:extLst>
                </a:gridCol>
                <a:gridCol w="7982547">
                  <a:extLst>
                    <a:ext uri="{9D8B030D-6E8A-4147-A177-3AD203B41FA5}">
                      <a16:colId xmlns:a16="http://schemas.microsoft.com/office/drawing/2014/main" val="1676599030"/>
                    </a:ext>
                  </a:extLst>
                </a:gridCol>
              </a:tblGrid>
              <a:tr h="348179">
                <a:tc gridSpan="2">
                  <a:txBody>
                    <a:bodyPr/>
                    <a:lstStyle/>
                    <a:p>
                      <a:pPr algn="l" fontAlgn="b"/>
                      <a:r>
                        <a:rPr lang="en-GB" sz="1600" b="1" i="0" u="none" strike="noStrike" dirty="0">
                          <a:solidFill>
                            <a:schemeClr val="bg1"/>
                          </a:solidFill>
                          <a:effectLst/>
                          <a:latin typeface="Aptos Narrow" panose="020B0004020202020204" pitchFamily="34" charset="0"/>
                        </a:rPr>
                        <a:t>DETAILS</a:t>
                      </a:r>
                    </a:p>
                  </a:txBody>
                  <a:tcPr marL="13564" marR="13564" marT="13564" marB="0" anchor="ctr"/>
                </a:tc>
                <a:tc hMerge="1">
                  <a:txBody>
                    <a:bodyPr/>
                    <a:lstStyle/>
                    <a:p>
                      <a:endParaRPr/>
                    </a:p>
                  </a:txBody>
                  <a:tcPr marL="13564" marR="13564" marT="13564" marB="0" anchor="ctr"/>
                </a:tc>
                <a:tc>
                  <a:txBody>
                    <a:bodyPr/>
                    <a:lstStyle/>
                    <a:p>
                      <a:pPr algn="l" fontAlgn="b"/>
                      <a:r>
                        <a:rPr lang="en-GB" sz="1600" u="none" strike="noStrike" dirty="0">
                          <a:solidFill>
                            <a:schemeClr val="bg1"/>
                          </a:solidFill>
                          <a:effectLst/>
                        </a:rPr>
                        <a:t>DESCRIPTION</a:t>
                      </a:r>
                      <a:endParaRPr lang="en-GB" sz="1600" b="1" i="0" u="none" strike="noStrike" dirty="0">
                        <a:solidFill>
                          <a:schemeClr val="bg1"/>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3107480"/>
                  </a:ext>
                </a:extLst>
              </a:tr>
              <a:tr h="621259">
                <a:tc>
                  <a:txBody>
                    <a:bodyPr/>
                    <a:lstStyle/>
                    <a:p>
                      <a:pPr algn="l" fontAlgn="b"/>
                      <a:r>
                        <a:rPr lang="en-GB" sz="1600" b="0" i="0" u="none" strike="noStrike" dirty="0">
                          <a:solidFill>
                            <a:srgbClr val="000000"/>
                          </a:solidFill>
                          <a:effectLst/>
                          <a:latin typeface="Aptos Narrow" panose="020B0004020202020204" pitchFamily="34" charset="0"/>
                        </a:rPr>
                        <a:t>Sprint</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a:t>
                      </a:r>
                    </a:p>
                  </a:txBody>
                  <a:tcPr marL="13564" marR="13564" marT="13564" marB="0" anchor="ctr"/>
                </a:tc>
                <a:tc rowSpan="7">
                  <a:txBody>
                    <a:bodyPr/>
                    <a:lstStyle/>
                    <a:p>
                      <a:pPr algn="l" fontAlgn="b"/>
                      <a:endParaRPr lang="en-US" sz="1600" b="0" i="0" u="none" strike="noStrike" dirty="0">
                        <a:solidFill>
                          <a:srgbClr val="000000"/>
                        </a:solidFill>
                        <a:effectLst/>
                        <a:latin typeface="Aptos Narrow" panose="020B0004020202020204" pitchFamily="34" charset="0"/>
                      </a:endParaRPr>
                    </a:p>
                    <a:p>
                      <a:pPr algn="l" fontAlgn="b"/>
                      <a:r>
                        <a:rPr lang="en-US" sz="1600" b="0" i="0" u="none" strike="noStrike" dirty="0">
                          <a:solidFill>
                            <a:srgbClr val="000000"/>
                          </a:solidFill>
                          <a:effectLst/>
                          <a:latin typeface="Aptos Narrow" panose="020B0004020202020204" pitchFamily="34" charset="0"/>
                        </a:rPr>
                        <a:t>User story2: The calculator page will have the looks of a calculator, and 3 different boxes  where the user can input 2 numbers and  calculation of their choice. Another box underneath the 3 will show the result. </a:t>
                      </a:r>
                    </a:p>
                    <a:p>
                      <a:pPr algn="l" fontAlgn="b"/>
                      <a:r>
                        <a:rPr lang="en-US" sz="1600" b="0" i="0" u="none" strike="noStrike" dirty="0">
                          <a:solidFill>
                            <a:srgbClr val="000000"/>
                          </a:solidFill>
                          <a:effectLst/>
                          <a:latin typeface="Aptos Narrow" panose="020B0004020202020204" pitchFamily="34" charset="0"/>
                        </a:rPr>
                        <a:t>On the lower page will be 2 buttons where the user can choose if they want to save their result or see a previous results.</a:t>
                      </a:r>
                    </a:p>
                    <a:p>
                      <a:pPr algn="l" fontAlgn="b"/>
                      <a:endParaRPr lang="en-US" sz="1600" b="0" i="0" u="none" strike="noStrike" dirty="0">
                        <a:solidFill>
                          <a:srgbClr val="000000"/>
                        </a:solidFill>
                        <a:effectLst/>
                        <a:latin typeface="Aptos Narrow" panose="020B0004020202020204" pitchFamily="34" charset="0"/>
                      </a:endParaRPr>
                    </a:p>
                    <a:p>
                      <a:pPr algn="l" fontAlgn="b"/>
                      <a:r>
                        <a:rPr lang="en-US" sz="1600" b="0" i="0" u="none" strike="noStrike" dirty="0">
                          <a:solidFill>
                            <a:srgbClr val="000000"/>
                          </a:solidFill>
                          <a:effectLst/>
                          <a:latin typeface="Aptos Narrow" panose="020B0004020202020204" pitchFamily="34" charset="0"/>
                        </a:rPr>
                        <a:t>User story 3:User will be given a mathematical calculation and will have a box where they can enter their result for the calculation, in the upper right corner there will be an icon of a calculator that if it`s clicked by the user will bring up the calculator.</a:t>
                      </a:r>
                    </a:p>
                    <a:p>
                      <a:pPr algn="l" fontAlgn="b"/>
                      <a:endParaRPr lang="en-US" sz="1600" b="0" i="0" u="none" strike="noStrike" dirty="0">
                        <a:solidFill>
                          <a:srgbClr val="000000"/>
                        </a:solidFill>
                        <a:effectLst/>
                        <a:latin typeface="Aptos Narrow" panose="020B0004020202020204" pitchFamily="34" charset="0"/>
                      </a:endParaRPr>
                    </a:p>
                    <a:p>
                      <a:pPr algn="l" fontAlgn="b"/>
                      <a:r>
                        <a:rPr lang="en-US" sz="1600" b="0" i="0" u="none" strike="noStrike" dirty="0">
                          <a:solidFill>
                            <a:srgbClr val="000000"/>
                          </a:solidFill>
                          <a:effectLst/>
                          <a:latin typeface="Aptos Narrow" panose="020B0004020202020204" pitchFamily="34" charset="0"/>
                        </a:rPr>
                        <a:t>Upon exit from the calculator/ quiz the user will be prompted with the message “ Thank you for learning with us, until next time</a:t>
                      </a:r>
                      <a:r>
                        <a:rPr lang="en-GB" sz="1600" b="0" i="0" u="none" strike="noStrike" dirty="0">
                          <a:solidFill>
                            <a:srgbClr val="000000"/>
                          </a:solidFill>
                          <a:effectLst/>
                          <a:latin typeface="Aptos Narrow" panose="020B0004020202020204" pitchFamily="34" charset="0"/>
                        </a:rPr>
                        <a:t>” and loop back to the first page.</a:t>
                      </a:r>
                      <a:endParaRPr lang="en-US" sz="1600" b="0" i="0" u="none" strike="noStrike" dirty="0">
                        <a:solidFill>
                          <a:srgbClr val="000000"/>
                        </a:solidFill>
                        <a:effectLst/>
                        <a:latin typeface="Aptos Narrow" panose="020B0004020202020204" pitchFamily="34" charset="0"/>
                      </a:endParaRPr>
                    </a:p>
                  </a:txBody>
                  <a:tcPr marL="13564" marR="13564" marT="13564" marB="0"/>
                </a:tc>
                <a:extLst>
                  <a:ext uri="{0D108BD9-81ED-4DB2-BD59-A6C34878D82A}">
                    <a16:rowId xmlns:a16="http://schemas.microsoft.com/office/drawing/2014/main" val="1493604769"/>
                  </a:ext>
                </a:extLst>
              </a:tr>
              <a:tr h="852337">
                <a:tc>
                  <a:txBody>
                    <a:bodyPr/>
                    <a:lstStyle/>
                    <a:p>
                      <a:pPr algn="l" fontAlgn="b"/>
                      <a:r>
                        <a:rPr lang="en-GB" sz="1600" b="0" i="0" u="none" strike="noStrike" dirty="0">
                          <a:solidFill>
                            <a:srgbClr val="000000"/>
                          </a:solidFill>
                          <a:effectLst/>
                          <a:latin typeface="Aptos Narrow" panose="020B0004020202020204" pitchFamily="34" charset="0"/>
                        </a:rPr>
                        <a:t>Phase</a:t>
                      </a:r>
                    </a:p>
                  </a:txBody>
                  <a:tcPr marL="13564" marR="13564" marT="13564"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GB" sz="1600" u="none" strike="noStrike" dirty="0">
                        <a:effectLs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GB" sz="1600" u="none" strike="noStrike" dirty="0">
                          <a:effectLst/>
                        </a:rPr>
                        <a:t>       Design</a:t>
                      </a:r>
                      <a:endParaRPr lang="en-GB" sz="1600" b="0" i="0" u="none" strike="noStrike" dirty="0">
                        <a:solidFill>
                          <a:srgbClr val="000000"/>
                        </a:solidFill>
                        <a:effectLst/>
                        <a:latin typeface="Aptos Narrow" panose="020B0004020202020204" pitchFamily="34" charset="0"/>
                      </a:endParaRPr>
                    </a:p>
                    <a:p>
                      <a:pPr algn="l" fontAlgn="b"/>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0132438"/>
                  </a:ext>
                </a:extLst>
              </a:tr>
              <a:tr h="621259">
                <a:tc>
                  <a:txBody>
                    <a:bodyPr/>
                    <a:lstStyle/>
                    <a:p>
                      <a:pPr algn="l" fontAlgn="b"/>
                      <a:r>
                        <a:rPr lang="en-GB" sz="1600" u="none" strike="noStrike" dirty="0">
                          <a:effectLst/>
                        </a:rPr>
                        <a:t>Role</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US" sz="1600" b="0" i="0" u="none" strike="noStrike" dirty="0">
                          <a:solidFill>
                            <a:srgbClr val="000000"/>
                          </a:solidFill>
                          <a:effectLst/>
                          <a:latin typeface="Aptos Narrow" panose="020B0004020202020204" pitchFamily="34" charset="0"/>
                        </a:rPr>
                        <a:t>UX Designer</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3770495733"/>
                  </a:ext>
                </a:extLst>
              </a:tr>
              <a:tr h="621259">
                <a:tc>
                  <a:txBody>
                    <a:bodyPr/>
                    <a:lstStyle/>
                    <a:p>
                      <a:pPr algn="l" fontAlgn="b"/>
                      <a:r>
                        <a:rPr lang="en-GB" sz="1600" u="none" strike="noStrike" dirty="0">
                          <a:effectLst/>
                        </a:rPr>
                        <a:t>Day</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2/3</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2684669"/>
                  </a:ext>
                </a:extLst>
              </a:tr>
              <a:tr h="621259">
                <a:tc>
                  <a:txBody>
                    <a:bodyPr/>
                    <a:lstStyle/>
                    <a:p>
                      <a:pPr algn="l" fontAlgn="b"/>
                      <a:r>
                        <a:rPr lang="en-GB" sz="1600" b="0" i="0" u="none" strike="noStrike" dirty="0">
                          <a:solidFill>
                            <a:srgbClr val="000000"/>
                          </a:solidFill>
                          <a:effectLst/>
                          <a:latin typeface="Aptos Narrow" panose="020B0004020202020204" pitchFamily="34" charset="0"/>
                        </a:rPr>
                        <a:t>User Stories</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All</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638796115"/>
                  </a:ext>
                </a:extLst>
              </a:tr>
              <a:tr h="621259">
                <a:tc>
                  <a:txBody>
                    <a:bodyPr/>
                    <a:lstStyle/>
                    <a:p>
                      <a:pPr algn="l" fontAlgn="b"/>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2931258228"/>
                  </a:ext>
                </a:extLst>
              </a:tr>
              <a:tr h="621259">
                <a:tc>
                  <a:txBody>
                    <a:bodyPr/>
                    <a:lstStyle/>
                    <a:p>
                      <a:pPr algn="l" fontAlgn="b"/>
                      <a:endParaRPr lang="en-GB" sz="1600" b="0" i="0" u="none" strike="noStrike">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8242220"/>
                  </a:ext>
                </a:extLst>
              </a:tr>
            </a:tbl>
          </a:graphicData>
        </a:graphic>
      </p:graphicFrame>
      <p:sp>
        <p:nvSpPr>
          <p:cNvPr id="2" name="TextBox 1">
            <a:extLst>
              <a:ext uri="{FF2B5EF4-FFF2-40B4-BE49-F238E27FC236}">
                <a16:creationId xmlns:a16="http://schemas.microsoft.com/office/drawing/2014/main" id="{108842F0-96F6-8866-3BF5-382E0EC0D9A8}"/>
              </a:ext>
            </a:extLst>
          </p:cNvPr>
          <p:cNvSpPr txBox="1"/>
          <p:nvPr/>
        </p:nvSpPr>
        <p:spPr>
          <a:xfrm>
            <a:off x="653814" y="643467"/>
            <a:ext cx="2509277" cy="369332"/>
          </a:xfrm>
          <a:prstGeom prst="rect">
            <a:avLst/>
          </a:prstGeom>
          <a:noFill/>
        </p:spPr>
        <p:txBody>
          <a:bodyPr wrap="none" rtlCol="0">
            <a:spAutoFit/>
          </a:bodyPr>
          <a:lstStyle/>
          <a:p>
            <a:r>
              <a:rPr lang="en-GB" dirty="0"/>
              <a:t>Daily Scrum Ceremony </a:t>
            </a:r>
          </a:p>
        </p:txBody>
      </p:sp>
      <p:pic>
        <p:nvPicPr>
          <p:cNvPr id="3" name="Picture 2" descr="A sun and text on a black background&#10;&#10;Description automatically generated">
            <a:extLst>
              <a:ext uri="{FF2B5EF4-FFF2-40B4-BE49-F238E27FC236}">
                <a16:creationId xmlns:a16="http://schemas.microsoft.com/office/drawing/2014/main" id="{36DA8ED3-1220-6FF9-A555-32F5DBA8A299}"/>
              </a:ext>
            </a:extLst>
          </p:cNvPr>
          <p:cNvPicPr>
            <a:picLocks noChangeAspect="1"/>
          </p:cNvPicPr>
          <p:nvPr/>
        </p:nvPicPr>
        <p:blipFill>
          <a:blip r:embed="rId2"/>
          <a:stretch>
            <a:fillRect/>
          </a:stretch>
        </p:blipFill>
        <p:spPr>
          <a:xfrm>
            <a:off x="10853090" y="89075"/>
            <a:ext cx="1245358" cy="910585"/>
          </a:xfrm>
          <a:prstGeom prst="rect">
            <a:avLst/>
          </a:prstGeom>
        </p:spPr>
      </p:pic>
    </p:spTree>
    <p:extLst>
      <p:ext uri="{BB962C8B-B14F-4D97-AF65-F5344CB8AC3E}">
        <p14:creationId xmlns:p14="http://schemas.microsoft.com/office/powerpoint/2010/main" val="2632802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86E58153-FEE0-8689-07D8-A959969EB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 y="-1"/>
            <a:ext cx="11679854" cy="6353175"/>
          </a:xfrm>
          <a:prstGeom prst="rect">
            <a:avLst/>
          </a:prstGeom>
        </p:spPr>
      </p:pic>
    </p:spTree>
    <p:extLst>
      <p:ext uri="{BB962C8B-B14F-4D97-AF65-F5344CB8AC3E}">
        <p14:creationId xmlns:p14="http://schemas.microsoft.com/office/powerpoint/2010/main" val="2989315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D956E26B-F311-7C8D-27AE-5DBB437A6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74" y="0"/>
            <a:ext cx="11477625" cy="6870217"/>
          </a:xfrm>
          <a:prstGeom prst="rect">
            <a:avLst/>
          </a:prstGeom>
        </p:spPr>
      </p:pic>
    </p:spTree>
    <p:extLst>
      <p:ext uri="{BB962C8B-B14F-4D97-AF65-F5344CB8AC3E}">
        <p14:creationId xmlns:p14="http://schemas.microsoft.com/office/powerpoint/2010/main" val="1075126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yellow wavy lines&#10;&#10;Description automatically generated">
            <a:extLst>
              <a:ext uri="{FF2B5EF4-FFF2-40B4-BE49-F238E27FC236}">
                <a16:creationId xmlns:a16="http://schemas.microsoft.com/office/drawing/2014/main" id="{939B5315-F324-7B8F-C365-FF19EF7D7DB2}"/>
              </a:ext>
            </a:extLst>
          </p:cNvPr>
          <p:cNvPicPr>
            <a:picLocks noChangeAspect="1"/>
          </p:cNvPicPr>
          <p:nvPr/>
        </p:nvPicPr>
        <p:blipFill rotWithShape="1">
          <a:blip r:embed="rId2">
            <a:alphaModFix amt="50000"/>
          </a:blip>
          <a:srcRect l="1871" r="9240"/>
          <a:stretch/>
        </p:blipFill>
        <p:spPr>
          <a:xfrm>
            <a:off x="20" y="1"/>
            <a:ext cx="12191980" cy="6857999"/>
          </a:xfrm>
          <a:prstGeom prst="rect">
            <a:avLst/>
          </a:prstGeom>
        </p:spPr>
      </p:pic>
      <p:sp>
        <p:nvSpPr>
          <p:cNvPr id="2" name="Title 1">
            <a:extLst>
              <a:ext uri="{FF2B5EF4-FFF2-40B4-BE49-F238E27FC236}">
                <a16:creationId xmlns:a16="http://schemas.microsoft.com/office/drawing/2014/main" id="{DCC5FC45-07C2-A605-C7B4-0AB4EDD125D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Day 4 | Scrum 4 Build</a:t>
            </a:r>
            <a:br>
              <a:rPr lang="en-US" sz="6000" dirty="0">
                <a:solidFill>
                  <a:srgbClr val="FFFFFF"/>
                </a:solidFill>
              </a:rPr>
            </a:br>
            <a:r>
              <a:rPr lang="en-US" sz="6000" dirty="0">
                <a:solidFill>
                  <a:srgbClr val="FFFFFF"/>
                </a:solidFill>
              </a:rPr>
              <a:t>User Story 3</a:t>
            </a:r>
          </a:p>
        </p:txBody>
      </p:sp>
    </p:spTree>
    <p:extLst>
      <p:ext uri="{BB962C8B-B14F-4D97-AF65-F5344CB8AC3E}">
        <p14:creationId xmlns:p14="http://schemas.microsoft.com/office/powerpoint/2010/main" val="40915713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5F26D23E-C954-DB00-E91D-A03CBE740047}"/>
              </a:ext>
            </a:extLst>
          </p:cNvPr>
          <p:cNvGraphicFramePr>
            <a:graphicFrameLocks noGrp="1"/>
          </p:cNvGraphicFramePr>
          <p:nvPr>
            <p:extLst>
              <p:ext uri="{D42A27DB-BD31-4B8C-83A1-F6EECF244321}">
                <p14:modId xmlns:p14="http://schemas.microsoft.com/office/powerpoint/2010/main" val="477963326"/>
              </p:ext>
            </p:extLst>
          </p:nvPr>
        </p:nvGraphicFramePr>
        <p:xfrm>
          <a:off x="786945" y="1148080"/>
          <a:ext cx="10784945" cy="4174368"/>
        </p:xfrm>
        <a:graphic>
          <a:graphicData uri="http://schemas.openxmlformats.org/drawingml/2006/table">
            <a:tbl>
              <a:tblPr firstRow="1" bandRow="1">
                <a:tableStyleId>{5C22544A-7EE6-4342-B048-85BDC9FD1C3A}</a:tableStyleId>
              </a:tblPr>
              <a:tblGrid>
                <a:gridCol w="1082830">
                  <a:extLst>
                    <a:ext uri="{9D8B030D-6E8A-4147-A177-3AD203B41FA5}">
                      <a16:colId xmlns:a16="http://schemas.microsoft.com/office/drawing/2014/main" val="306550180"/>
                    </a:ext>
                  </a:extLst>
                </a:gridCol>
                <a:gridCol w="1668082">
                  <a:extLst>
                    <a:ext uri="{9D8B030D-6E8A-4147-A177-3AD203B41FA5}">
                      <a16:colId xmlns:a16="http://schemas.microsoft.com/office/drawing/2014/main" val="3998328185"/>
                    </a:ext>
                  </a:extLst>
                </a:gridCol>
                <a:gridCol w="8034033">
                  <a:extLst>
                    <a:ext uri="{9D8B030D-6E8A-4147-A177-3AD203B41FA5}">
                      <a16:colId xmlns:a16="http://schemas.microsoft.com/office/drawing/2014/main" val="1676599030"/>
                    </a:ext>
                  </a:extLst>
                </a:gridCol>
              </a:tblGrid>
              <a:tr h="210278">
                <a:tc gridSpan="2">
                  <a:txBody>
                    <a:bodyPr/>
                    <a:lstStyle/>
                    <a:p>
                      <a:pPr algn="l" fontAlgn="b"/>
                      <a:r>
                        <a:rPr lang="en-GB" sz="1600" b="1" i="0" u="none" strike="noStrike" dirty="0">
                          <a:solidFill>
                            <a:schemeClr val="bg1"/>
                          </a:solidFill>
                          <a:effectLst/>
                          <a:latin typeface="Aptos Narrow" panose="020B0004020202020204" pitchFamily="34" charset="0"/>
                        </a:rPr>
                        <a:t>DETAILS</a:t>
                      </a:r>
                    </a:p>
                  </a:txBody>
                  <a:tcPr marL="13564" marR="13564" marT="13564" marB="0" anchor="ctr"/>
                </a:tc>
                <a:tc hMerge="1">
                  <a:txBody>
                    <a:bodyPr/>
                    <a:lstStyle/>
                    <a:p>
                      <a:endParaRPr/>
                    </a:p>
                  </a:txBody>
                  <a:tcPr marL="13564" marR="13564" marT="13564" marB="0" anchor="ctr"/>
                </a:tc>
                <a:tc>
                  <a:txBody>
                    <a:bodyPr/>
                    <a:lstStyle/>
                    <a:p>
                      <a:pPr algn="l" fontAlgn="b"/>
                      <a:r>
                        <a:rPr lang="en-GB" sz="1600" u="none" strike="noStrike" dirty="0">
                          <a:solidFill>
                            <a:schemeClr val="bg1"/>
                          </a:solidFill>
                          <a:effectLst/>
                        </a:rPr>
                        <a:t>DESCRIPTION</a:t>
                      </a:r>
                      <a:endParaRPr lang="en-GB" sz="1600" b="1" i="0" u="none" strike="noStrike" dirty="0">
                        <a:solidFill>
                          <a:schemeClr val="bg1"/>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3107480"/>
                  </a:ext>
                </a:extLst>
              </a:tr>
              <a:tr h="375202">
                <a:tc>
                  <a:txBody>
                    <a:bodyPr/>
                    <a:lstStyle/>
                    <a:p>
                      <a:pPr algn="l" fontAlgn="b"/>
                      <a:r>
                        <a:rPr lang="en-GB" sz="1600" b="0" i="0" u="none" strike="noStrike" dirty="0">
                          <a:solidFill>
                            <a:srgbClr val="000000"/>
                          </a:solidFill>
                          <a:effectLst/>
                          <a:latin typeface="Aptos Narrow" panose="020B0004020202020204" pitchFamily="34" charset="0"/>
                        </a:rPr>
                        <a:t>Sprint</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a:t>
                      </a:r>
                    </a:p>
                  </a:txBody>
                  <a:tcPr marL="13564" marR="13564" marT="13564" marB="0" anchor="ctr"/>
                </a:tc>
                <a:tc rowSpan="7">
                  <a:txBody>
                    <a:bodyPr/>
                    <a:lstStyle/>
                    <a:p>
                      <a:pPr algn="l" fontAlgn="b"/>
                      <a:r>
                        <a:rPr lang="en-US" sz="1600" b="0" i="0" u="none" strike="noStrike" dirty="0">
                          <a:solidFill>
                            <a:srgbClr val="000000"/>
                          </a:solidFill>
                          <a:effectLst/>
                          <a:latin typeface="Aptos Narrow" panose="020B0004020202020204" pitchFamily="34" charset="0"/>
                        </a:rPr>
                        <a:t>We reconvened to focus on user story 3. </a:t>
                      </a:r>
                    </a:p>
                    <a:p>
                      <a:pPr algn="l" fontAlgn="b"/>
                      <a:endParaRPr lang="en-US" sz="1600" b="0" i="0" u="none" strike="noStrike" dirty="0">
                        <a:solidFill>
                          <a:srgbClr val="000000"/>
                        </a:solidFill>
                        <a:effectLst/>
                        <a:latin typeface="Aptos Narrow" panose="020B0004020202020204" pitchFamily="34" charset="0"/>
                      </a:endParaRPr>
                    </a:p>
                    <a:p>
                      <a:pPr marL="285750" indent="-285750" algn="l" fontAlgn="b">
                        <a:buFontTx/>
                        <a:buChar char="-"/>
                      </a:pPr>
                      <a:r>
                        <a:rPr lang="en-US" sz="1600" b="0" i="0" u="none" strike="noStrike" dirty="0">
                          <a:solidFill>
                            <a:srgbClr val="000000"/>
                          </a:solidFill>
                          <a:effectLst/>
                          <a:latin typeface="Aptos Narrow" panose="020B0004020202020204" pitchFamily="34" charset="0"/>
                        </a:rPr>
                        <a:t>We reviewed the functionality and Sebastian shared his UX approach for User Story 2 and 3. </a:t>
                      </a:r>
                    </a:p>
                    <a:p>
                      <a:pPr marL="285750" indent="-285750" algn="l" fontAlgn="b">
                        <a:buFontTx/>
                        <a:buChar char="-"/>
                      </a:pPr>
                      <a:r>
                        <a:rPr lang="en-US" sz="1600" b="0" i="0" u="none" strike="noStrike" dirty="0">
                          <a:solidFill>
                            <a:srgbClr val="000000"/>
                          </a:solidFill>
                          <a:effectLst/>
                          <a:latin typeface="Aptos Narrow" panose="020B0004020202020204" pitchFamily="34" charset="0"/>
                        </a:rPr>
                        <a:t>On User Story 2 we discussed how will the user be able to see the results once they have used their calculators. Sebastian suggested buttons with Import/Export buttons. I raised the issue of the language of the buttons. </a:t>
                      </a:r>
                      <a:r>
                        <a:rPr lang="en-US" sz="1600" b="0" i="0" u="none" strike="noStrike" dirty="0" err="1">
                          <a:solidFill>
                            <a:srgbClr val="000000"/>
                          </a:solidFill>
                          <a:effectLst/>
                          <a:latin typeface="Aptos Narrow" panose="020B0004020202020204" pitchFamily="34" charset="0"/>
                        </a:rPr>
                        <a:t>Dipanju</a:t>
                      </a:r>
                      <a:r>
                        <a:rPr lang="en-US" sz="1600" b="0" i="0" u="none" strike="noStrike" dirty="0">
                          <a:solidFill>
                            <a:srgbClr val="000000"/>
                          </a:solidFill>
                          <a:effectLst/>
                          <a:latin typeface="Aptos Narrow" panose="020B0004020202020204" pitchFamily="34" charset="0"/>
                        </a:rPr>
                        <a:t> discussed whether we would do a log-in for this to be saved and pulled when prompted. Sebastian suggested the session records but it stops after, which is what we had been discussing. After this we agreed to keep it simple.</a:t>
                      </a:r>
                    </a:p>
                    <a:p>
                      <a:pPr marL="285750" indent="-285750" algn="l" fontAlgn="b">
                        <a:buFontTx/>
                        <a:buChar char="-"/>
                      </a:pPr>
                      <a:r>
                        <a:rPr lang="en-US" sz="1600" b="0" i="0" u="none" strike="noStrike" dirty="0">
                          <a:solidFill>
                            <a:srgbClr val="000000"/>
                          </a:solidFill>
                          <a:effectLst/>
                          <a:latin typeface="Aptos Narrow" panose="020B0004020202020204" pitchFamily="34" charset="0"/>
                        </a:rPr>
                        <a:t>For user story 3, we agreed to keep the cheating simple by being able to click on the calculator button Sebastian suggested and thus being able to cheat by using the calculator whilst taking the test. We spoke about the loops to return to the User Choice step and/or to return to the beginning. </a:t>
                      </a:r>
                    </a:p>
                    <a:p>
                      <a:pPr marL="342900" indent="-342900" algn="l" fontAlgn="b">
                        <a:buFont typeface="+mj-lt"/>
                        <a:buAutoNum type="arabicPeriod"/>
                      </a:pPr>
                      <a:endParaRPr lang="en-US" sz="1600" b="0" i="0" u="none" strike="noStrike" dirty="0">
                        <a:solidFill>
                          <a:srgbClr val="000000"/>
                        </a:solidFill>
                        <a:effectLst/>
                        <a:latin typeface="Aptos Narrow" panose="020B0004020202020204" pitchFamily="34" charset="0"/>
                      </a:endParaRPr>
                    </a:p>
                    <a:p>
                      <a:pPr marL="0" indent="0" algn="l" fontAlgn="b">
                        <a:buFont typeface="+mj-lt"/>
                        <a:buNone/>
                      </a:pPr>
                      <a:endParaRPr lang="en-US" sz="1600" b="0" i="0" u="none" strike="noStrike" dirty="0">
                        <a:solidFill>
                          <a:srgbClr val="000000"/>
                        </a:solidFill>
                        <a:effectLst/>
                        <a:latin typeface="Aptos Narrow" panose="020B0004020202020204" pitchFamily="34" charset="0"/>
                      </a:endParaRPr>
                    </a:p>
                  </a:txBody>
                  <a:tcPr marL="13564" marR="13564" marT="13564" marB="0"/>
                </a:tc>
                <a:extLst>
                  <a:ext uri="{0D108BD9-81ED-4DB2-BD59-A6C34878D82A}">
                    <a16:rowId xmlns:a16="http://schemas.microsoft.com/office/drawing/2014/main" val="1493604769"/>
                  </a:ext>
                </a:extLst>
              </a:tr>
              <a:tr h="375202">
                <a:tc>
                  <a:txBody>
                    <a:bodyPr/>
                    <a:lstStyle/>
                    <a:p>
                      <a:pPr algn="l" fontAlgn="b"/>
                      <a:r>
                        <a:rPr lang="en-GB" sz="1600" b="0" i="0" u="none" strike="noStrike" dirty="0">
                          <a:solidFill>
                            <a:srgbClr val="000000"/>
                          </a:solidFill>
                          <a:effectLst/>
                          <a:latin typeface="Aptos Narrow" panose="020B0004020202020204" pitchFamily="34" charset="0"/>
                        </a:rPr>
                        <a:t>Phase</a:t>
                      </a:r>
                    </a:p>
                  </a:txBody>
                  <a:tcPr marL="13564" marR="13564" marT="13564"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600" u="none" strike="noStrike" dirty="0">
                          <a:effectLst/>
                        </a:rPr>
                        <a:t>Design</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0132438"/>
                  </a:ext>
                </a:extLst>
              </a:tr>
              <a:tr h="531620">
                <a:tc>
                  <a:txBody>
                    <a:bodyPr/>
                    <a:lstStyle/>
                    <a:p>
                      <a:pPr algn="l" fontAlgn="b"/>
                      <a:r>
                        <a:rPr lang="en-GB" sz="1600" u="none" strike="noStrike" dirty="0">
                          <a:effectLst/>
                        </a:rPr>
                        <a:t>Role</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Project Manager/Scrum master</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3770495733"/>
                  </a:ext>
                </a:extLst>
              </a:tr>
              <a:tr h="375202">
                <a:tc>
                  <a:txBody>
                    <a:bodyPr/>
                    <a:lstStyle/>
                    <a:p>
                      <a:pPr algn="l" fontAlgn="b"/>
                      <a:r>
                        <a:rPr lang="en-GB" sz="1600" u="none" strike="noStrike" dirty="0">
                          <a:effectLst/>
                        </a:rPr>
                        <a:t>Day</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US" sz="1600" b="0" i="0" u="none" strike="noStrike" dirty="0">
                          <a:solidFill>
                            <a:srgbClr val="000000"/>
                          </a:solidFill>
                          <a:effectLst/>
                          <a:latin typeface="Aptos Narrow" panose="020B0004020202020204" pitchFamily="34" charset="0"/>
                        </a:rPr>
                        <a:t>4</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2684669"/>
                  </a:ext>
                </a:extLst>
              </a:tr>
              <a:tr h="375202">
                <a:tc>
                  <a:txBody>
                    <a:bodyPr/>
                    <a:lstStyle/>
                    <a:p>
                      <a:pPr algn="l" fontAlgn="b"/>
                      <a:r>
                        <a:rPr lang="en-GB" sz="1600" b="0" i="0" u="none" strike="noStrike" dirty="0">
                          <a:solidFill>
                            <a:srgbClr val="000000"/>
                          </a:solidFill>
                          <a:effectLst/>
                          <a:latin typeface="Aptos Narrow" panose="020B0004020202020204" pitchFamily="34" charset="0"/>
                        </a:rPr>
                        <a:t>User Stories</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3</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638796115"/>
                  </a:ext>
                </a:extLst>
              </a:tr>
              <a:tr h="375202">
                <a:tc>
                  <a:txBody>
                    <a:bodyPr/>
                    <a:lstStyle/>
                    <a:p>
                      <a:pPr algn="l" fontAlgn="b"/>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2931258228"/>
                  </a:ext>
                </a:extLst>
              </a:tr>
              <a:tr h="1295870">
                <a:tc>
                  <a:txBody>
                    <a:bodyPr/>
                    <a:lstStyle/>
                    <a:p>
                      <a:pPr algn="l" fontAlgn="b"/>
                      <a:endParaRPr lang="en-GB" sz="1600" b="0" i="0" u="none" strike="noStrike">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8242220"/>
                  </a:ext>
                </a:extLst>
              </a:tr>
            </a:tbl>
          </a:graphicData>
        </a:graphic>
      </p:graphicFrame>
      <p:sp>
        <p:nvSpPr>
          <p:cNvPr id="2" name="TextBox 1">
            <a:extLst>
              <a:ext uri="{FF2B5EF4-FFF2-40B4-BE49-F238E27FC236}">
                <a16:creationId xmlns:a16="http://schemas.microsoft.com/office/drawing/2014/main" id="{108842F0-96F6-8866-3BF5-382E0EC0D9A8}"/>
              </a:ext>
            </a:extLst>
          </p:cNvPr>
          <p:cNvSpPr txBox="1"/>
          <p:nvPr/>
        </p:nvSpPr>
        <p:spPr>
          <a:xfrm>
            <a:off x="638387" y="82900"/>
            <a:ext cx="2509277" cy="369332"/>
          </a:xfrm>
          <a:prstGeom prst="rect">
            <a:avLst/>
          </a:prstGeom>
          <a:noFill/>
        </p:spPr>
        <p:txBody>
          <a:bodyPr wrap="none" rtlCol="0">
            <a:spAutoFit/>
          </a:bodyPr>
          <a:lstStyle/>
          <a:p>
            <a:r>
              <a:rPr lang="en-GB" dirty="0"/>
              <a:t>Daily Scrum Ceremony </a:t>
            </a:r>
          </a:p>
        </p:txBody>
      </p:sp>
      <p:pic>
        <p:nvPicPr>
          <p:cNvPr id="3" name="Picture 2" descr="A sun and text on a black background&#10;&#10;Description automatically generated">
            <a:extLst>
              <a:ext uri="{FF2B5EF4-FFF2-40B4-BE49-F238E27FC236}">
                <a16:creationId xmlns:a16="http://schemas.microsoft.com/office/drawing/2014/main" id="{36DA8ED3-1220-6FF9-A555-32F5DBA8A299}"/>
              </a:ext>
            </a:extLst>
          </p:cNvPr>
          <p:cNvPicPr>
            <a:picLocks noChangeAspect="1"/>
          </p:cNvPicPr>
          <p:nvPr/>
        </p:nvPicPr>
        <p:blipFill>
          <a:blip r:embed="rId2"/>
          <a:stretch>
            <a:fillRect/>
          </a:stretch>
        </p:blipFill>
        <p:spPr>
          <a:xfrm>
            <a:off x="10853090" y="89075"/>
            <a:ext cx="1245358" cy="910585"/>
          </a:xfrm>
          <a:prstGeom prst="rect">
            <a:avLst/>
          </a:prstGeom>
        </p:spPr>
      </p:pic>
    </p:spTree>
    <p:extLst>
      <p:ext uri="{BB962C8B-B14F-4D97-AF65-F5344CB8AC3E}">
        <p14:creationId xmlns:p14="http://schemas.microsoft.com/office/powerpoint/2010/main" val="208442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7E5B8F1-6E6C-05A4-143C-3F8C40175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689" y="0"/>
            <a:ext cx="11491072" cy="5317426"/>
          </a:xfrm>
          <a:prstGeom prst="rect">
            <a:avLst/>
          </a:prstGeom>
        </p:spPr>
      </p:pic>
    </p:spTree>
    <p:extLst>
      <p:ext uri="{BB962C8B-B14F-4D97-AF65-F5344CB8AC3E}">
        <p14:creationId xmlns:p14="http://schemas.microsoft.com/office/powerpoint/2010/main" val="3644665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26D23E-C954-DB00-E91D-A03CBE740047}"/>
              </a:ext>
            </a:extLst>
          </p:cNvPr>
          <p:cNvGraphicFramePr>
            <a:graphicFrameLocks noGrp="1"/>
          </p:cNvGraphicFramePr>
          <p:nvPr/>
        </p:nvGraphicFramePr>
        <p:xfrm>
          <a:off x="967563" y="1286462"/>
          <a:ext cx="10249785" cy="4105954"/>
        </p:xfrm>
        <a:graphic>
          <a:graphicData uri="http://schemas.openxmlformats.org/drawingml/2006/table">
            <a:tbl>
              <a:tblPr firstRow="1" bandRow="1">
                <a:tableStyleId>{5C22544A-7EE6-4342-B048-85BDC9FD1C3A}</a:tableStyleId>
              </a:tblPr>
              <a:tblGrid>
                <a:gridCol w="1029099">
                  <a:extLst>
                    <a:ext uri="{9D8B030D-6E8A-4147-A177-3AD203B41FA5}">
                      <a16:colId xmlns:a16="http://schemas.microsoft.com/office/drawing/2014/main" val="306550180"/>
                    </a:ext>
                  </a:extLst>
                </a:gridCol>
                <a:gridCol w="1238139">
                  <a:extLst>
                    <a:ext uri="{9D8B030D-6E8A-4147-A177-3AD203B41FA5}">
                      <a16:colId xmlns:a16="http://schemas.microsoft.com/office/drawing/2014/main" val="3998328185"/>
                    </a:ext>
                  </a:extLst>
                </a:gridCol>
                <a:gridCol w="7982547">
                  <a:extLst>
                    <a:ext uri="{9D8B030D-6E8A-4147-A177-3AD203B41FA5}">
                      <a16:colId xmlns:a16="http://schemas.microsoft.com/office/drawing/2014/main" val="1676599030"/>
                    </a:ext>
                  </a:extLst>
                </a:gridCol>
              </a:tblGrid>
              <a:tr h="304366">
                <a:tc gridSpan="2">
                  <a:txBody>
                    <a:bodyPr/>
                    <a:lstStyle/>
                    <a:p>
                      <a:pPr algn="l" fontAlgn="b"/>
                      <a:r>
                        <a:rPr lang="en-GB" sz="1600" b="1" i="0" u="none" strike="noStrike" dirty="0">
                          <a:solidFill>
                            <a:schemeClr val="bg1"/>
                          </a:solidFill>
                          <a:effectLst/>
                          <a:latin typeface="Aptos Narrow" panose="020B0004020202020204" pitchFamily="34" charset="0"/>
                        </a:rPr>
                        <a:t>DETAILS</a:t>
                      </a:r>
                    </a:p>
                  </a:txBody>
                  <a:tcPr marL="13564" marR="13564" marT="13564" marB="0" anchor="ctr"/>
                </a:tc>
                <a:tc hMerge="1">
                  <a:txBody>
                    <a:bodyPr/>
                    <a:lstStyle/>
                    <a:p>
                      <a:endParaRPr/>
                    </a:p>
                  </a:txBody>
                  <a:tcPr marL="13564" marR="13564" marT="13564" marB="0" anchor="ctr"/>
                </a:tc>
                <a:tc>
                  <a:txBody>
                    <a:bodyPr/>
                    <a:lstStyle/>
                    <a:p>
                      <a:pPr algn="l" fontAlgn="b"/>
                      <a:r>
                        <a:rPr lang="en-GB" sz="1600" u="none" strike="noStrike" dirty="0">
                          <a:solidFill>
                            <a:schemeClr val="bg1"/>
                          </a:solidFill>
                          <a:effectLst/>
                        </a:rPr>
                        <a:t>DESCRIPTION</a:t>
                      </a:r>
                      <a:endParaRPr lang="en-GB" sz="1600" b="1" i="0" u="none" strike="noStrike" dirty="0">
                        <a:solidFill>
                          <a:schemeClr val="bg1"/>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3107480"/>
                  </a:ext>
                </a:extLst>
              </a:tr>
              <a:tr h="543084">
                <a:tc>
                  <a:txBody>
                    <a:bodyPr/>
                    <a:lstStyle/>
                    <a:p>
                      <a:pPr algn="l" fontAlgn="b"/>
                      <a:r>
                        <a:rPr lang="en-GB" sz="1600" b="0" i="0" u="none" strike="noStrike" dirty="0">
                          <a:solidFill>
                            <a:srgbClr val="000000"/>
                          </a:solidFill>
                          <a:effectLst/>
                          <a:latin typeface="Aptos Narrow" panose="020B0004020202020204" pitchFamily="34" charset="0"/>
                        </a:rPr>
                        <a:t>Sprint</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a:t>
                      </a:r>
                    </a:p>
                  </a:txBody>
                  <a:tcPr marL="13564" marR="13564" marT="13564" marB="0" anchor="ctr"/>
                </a:tc>
                <a:tc rowSpan="7">
                  <a:txBody>
                    <a:bodyPr/>
                    <a:lstStyle/>
                    <a:p>
                      <a:pPr algn="l" fontAlgn="b"/>
                      <a:r>
                        <a:rPr lang="en-US" sz="1600" b="0" i="0" u="none" strike="noStrike" dirty="0">
                          <a:solidFill>
                            <a:srgbClr val="000000"/>
                          </a:solidFill>
                          <a:effectLst/>
                          <a:latin typeface="Aptos Narrow" panose="020B0004020202020204" pitchFamily="34" charset="0"/>
                        </a:rPr>
                        <a:t>Make sure the developers are following the design plans.</a:t>
                      </a:r>
                    </a:p>
                  </a:txBody>
                  <a:tcPr marL="13564" marR="13564" marT="13564" marB="0"/>
                </a:tc>
                <a:extLst>
                  <a:ext uri="{0D108BD9-81ED-4DB2-BD59-A6C34878D82A}">
                    <a16:rowId xmlns:a16="http://schemas.microsoft.com/office/drawing/2014/main" val="1493604769"/>
                  </a:ext>
                </a:extLst>
              </a:tr>
              <a:tr h="543084">
                <a:tc>
                  <a:txBody>
                    <a:bodyPr/>
                    <a:lstStyle/>
                    <a:p>
                      <a:pPr algn="l" fontAlgn="b"/>
                      <a:r>
                        <a:rPr lang="en-GB" sz="1600" b="0" i="0" u="none" strike="noStrike" dirty="0">
                          <a:solidFill>
                            <a:srgbClr val="000000"/>
                          </a:solidFill>
                          <a:effectLst/>
                          <a:latin typeface="Aptos Narrow" panose="020B0004020202020204" pitchFamily="34" charset="0"/>
                        </a:rPr>
                        <a:t>Phase</a:t>
                      </a:r>
                    </a:p>
                  </a:txBody>
                  <a:tcPr marL="13564" marR="13564" marT="13564" marB="0" anchor="ctr"/>
                </a:tc>
                <a:tc>
                  <a:txBody>
                    <a:bodyPr/>
                    <a:lstStyle/>
                    <a:p>
                      <a:pPr algn="l" fontAlgn="b"/>
                      <a:r>
                        <a:rPr lang="en-GB" sz="1600" u="none" strike="noStrike" dirty="0">
                          <a:effectLst/>
                        </a:rPr>
                        <a:t>         Build</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0132438"/>
                  </a:ext>
                </a:extLst>
              </a:tr>
              <a:tr h="543084">
                <a:tc>
                  <a:txBody>
                    <a:bodyPr/>
                    <a:lstStyle/>
                    <a:p>
                      <a:pPr algn="l" fontAlgn="b"/>
                      <a:r>
                        <a:rPr lang="en-GB" sz="1600" u="none" strike="noStrike" dirty="0">
                          <a:effectLst/>
                        </a:rPr>
                        <a:t>Role</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US" sz="1600" b="0" i="0" u="none" strike="noStrike" dirty="0">
                          <a:solidFill>
                            <a:srgbClr val="000000"/>
                          </a:solidFill>
                          <a:effectLst/>
                          <a:latin typeface="Aptos Narrow" panose="020B0004020202020204" pitchFamily="34" charset="0"/>
                        </a:rPr>
                        <a:t>UX Designer</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3770495733"/>
                  </a:ext>
                </a:extLst>
              </a:tr>
              <a:tr h="543084">
                <a:tc>
                  <a:txBody>
                    <a:bodyPr/>
                    <a:lstStyle/>
                    <a:p>
                      <a:pPr algn="l" fontAlgn="b"/>
                      <a:r>
                        <a:rPr lang="en-GB" sz="1600" u="none" strike="noStrike" dirty="0">
                          <a:effectLst/>
                        </a:rPr>
                        <a:t>Day</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4</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2684669"/>
                  </a:ext>
                </a:extLst>
              </a:tr>
              <a:tr h="543084">
                <a:tc>
                  <a:txBody>
                    <a:bodyPr/>
                    <a:lstStyle/>
                    <a:p>
                      <a:pPr algn="l" fontAlgn="b"/>
                      <a:r>
                        <a:rPr lang="en-GB" sz="1600" b="0" i="0" u="none" strike="noStrike" dirty="0">
                          <a:solidFill>
                            <a:srgbClr val="000000"/>
                          </a:solidFill>
                          <a:effectLst/>
                          <a:latin typeface="Aptos Narrow" panose="020B0004020202020204" pitchFamily="34" charset="0"/>
                        </a:rPr>
                        <a:t>User Stories</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All</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638796115"/>
                  </a:ext>
                </a:extLst>
              </a:tr>
              <a:tr h="543084">
                <a:tc>
                  <a:txBody>
                    <a:bodyPr/>
                    <a:lstStyle/>
                    <a:p>
                      <a:pPr algn="l" fontAlgn="b"/>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2931258228"/>
                  </a:ext>
                </a:extLst>
              </a:tr>
              <a:tr h="543084">
                <a:tc>
                  <a:txBody>
                    <a:bodyPr/>
                    <a:lstStyle/>
                    <a:p>
                      <a:pPr algn="l" fontAlgn="b"/>
                      <a:endParaRPr lang="en-GB" sz="1600" b="0" i="0" u="none" strike="noStrike">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8242220"/>
                  </a:ext>
                </a:extLst>
              </a:tr>
            </a:tbl>
          </a:graphicData>
        </a:graphic>
      </p:graphicFrame>
      <p:sp>
        <p:nvSpPr>
          <p:cNvPr id="2" name="TextBox 1">
            <a:extLst>
              <a:ext uri="{FF2B5EF4-FFF2-40B4-BE49-F238E27FC236}">
                <a16:creationId xmlns:a16="http://schemas.microsoft.com/office/drawing/2014/main" id="{108842F0-96F6-8866-3BF5-382E0EC0D9A8}"/>
              </a:ext>
            </a:extLst>
          </p:cNvPr>
          <p:cNvSpPr txBox="1"/>
          <p:nvPr/>
        </p:nvSpPr>
        <p:spPr>
          <a:xfrm>
            <a:off x="653814" y="643467"/>
            <a:ext cx="2509277" cy="369332"/>
          </a:xfrm>
          <a:prstGeom prst="rect">
            <a:avLst/>
          </a:prstGeom>
          <a:noFill/>
        </p:spPr>
        <p:txBody>
          <a:bodyPr wrap="none" rtlCol="0">
            <a:spAutoFit/>
          </a:bodyPr>
          <a:lstStyle/>
          <a:p>
            <a:r>
              <a:rPr lang="en-GB" dirty="0"/>
              <a:t>Daily Scrum Ceremony </a:t>
            </a:r>
          </a:p>
        </p:txBody>
      </p:sp>
      <p:pic>
        <p:nvPicPr>
          <p:cNvPr id="3" name="Picture 2" descr="A sun and text on a black background&#10;&#10;Description automatically generated">
            <a:extLst>
              <a:ext uri="{FF2B5EF4-FFF2-40B4-BE49-F238E27FC236}">
                <a16:creationId xmlns:a16="http://schemas.microsoft.com/office/drawing/2014/main" id="{36DA8ED3-1220-6FF9-A555-32F5DBA8A299}"/>
              </a:ext>
            </a:extLst>
          </p:cNvPr>
          <p:cNvPicPr>
            <a:picLocks noChangeAspect="1"/>
          </p:cNvPicPr>
          <p:nvPr/>
        </p:nvPicPr>
        <p:blipFill>
          <a:blip r:embed="rId2"/>
          <a:stretch>
            <a:fillRect/>
          </a:stretch>
        </p:blipFill>
        <p:spPr>
          <a:xfrm>
            <a:off x="10853090" y="89075"/>
            <a:ext cx="1245358" cy="910585"/>
          </a:xfrm>
          <a:prstGeom prst="rect">
            <a:avLst/>
          </a:prstGeom>
        </p:spPr>
      </p:pic>
    </p:spTree>
    <p:extLst>
      <p:ext uri="{BB962C8B-B14F-4D97-AF65-F5344CB8AC3E}">
        <p14:creationId xmlns:p14="http://schemas.microsoft.com/office/powerpoint/2010/main" val="3958247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5F26D23E-C954-DB00-E91D-A03CBE740047}"/>
              </a:ext>
            </a:extLst>
          </p:cNvPr>
          <p:cNvGraphicFramePr>
            <a:graphicFrameLocks noGrp="1"/>
          </p:cNvGraphicFramePr>
          <p:nvPr>
            <p:extLst>
              <p:ext uri="{D42A27DB-BD31-4B8C-83A1-F6EECF244321}">
                <p14:modId xmlns:p14="http://schemas.microsoft.com/office/powerpoint/2010/main" val="1454777707"/>
              </p:ext>
            </p:extLst>
          </p:nvPr>
        </p:nvGraphicFramePr>
        <p:xfrm>
          <a:off x="849086" y="1471128"/>
          <a:ext cx="10363200" cy="3423786"/>
        </p:xfrm>
        <a:graphic>
          <a:graphicData uri="http://schemas.openxmlformats.org/drawingml/2006/table">
            <a:tbl>
              <a:tblPr firstRow="1" bandRow="1">
                <a:tableStyleId>{5C22544A-7EE6-4342-B048-85BDC9FD1C3A}</a:tableStyleId>
              </a:tblPr>
              <a:tblGrid>
                <a:gridCol w="3237605">
                  <a:extLst>
                    <a:ext uri="{9D8B030D-6E8A-4147-A177-3AD203B41FA5}">
                      <a16:colId xmlns:a16="http://schemas.microsoft.com/office/drawing/2014/main" val="306550180"/>
                    </a:ext>
                  </a:extLst>
                </a:gridCol>
                <a:gridCol w="1059364">
                  <a:extLst>
                    <a:ext uri="{9D8B030D-6E8A-4147-A177-3AD203B41FA5}">
                      <a16:colId xmlns:a16="http://schemas.microsoft.com/office/drawing/2014/main" val="3998328185"/>
                    </a:ext>
                  </a:extLst>
                </a:gridCol>
                <a:gridCol w="6066231">
                  <a:extLst>
                    <a:ext uri="{9D8B030D-6E8A-4147-A177-3AD203B41FA5}">
                      <a16:colId xmlns:a16="http://schemas.microsoft.com/office/drawing/2014/main" val="1676599030"/>
                    </a:ext>
                  </a:extLst>
                </a:gridCol>
              </a:tblGrid>
              <a:tr h="304366">
                <a:tc>
                  <a:txBody>
                    <a:bodyPr/>
                    <a:lstStyle/>
                    <a:p>
                      <a:pPr algn="l" fontAlgn="b"/>
                      <a:r>
                        <a:rPr lang="en-US" sz="1600" b="1" i="0" u="none" strike="noStrike" dirty="0">
                          <a:solidFill>
                            <a:schemeClr val="bg1"/>
                          </a:solidFill>
                          <a:effectLst/>
                          <a:latin typeface="Aptos Narrow" panose="020B0004020202020204" pitchFamily="34" charset="0"/>
                        </a:rPr>
                        <a:t>R</a:t>
                      </a:r>
                      <a:r>
                        <a:rPr lang="en-GB" sz="1600" b="1" i="0" u="none" strike="noStrike" dirty="0">
                          <a:solidFill>
                            <a:schemeClr val="bg1"/>
                          </a:solidFill>
                          <a:effectLst/>
                          <a:latin typeface="Aptos Narrow" panose="020B0004020202020204" pitchFamily="34" charset="0"/>
                        </a:rPr>
                        <a:t>ole</a:t>
                      </a:r>
                    </a:p>
                  </a:txBody>
                  <a:tcPr marL="13564" marR="13564" marT="13564" marB="0" anchor="ctr"/>
                </a:tc>
                <a:tc>
                  <a:txBody>
                    <a:bodyPr/>
                    <a:lstStyle/>
                    <a:p>
                      <a:pPr algn="l" fontAlgn="ctr"/>
                      <a:r>
                        <a:rPr lang="en-GB" sz="1600" u="none" strike="noStrike" dirty="0">
                          <a:solidFill>
                            <a:schemeClr val="bg1"/>
                          </a:solidFill>
                          <a:effectLst/>
                        </a:rPr>
                        <a:t>Name</a:t>
                      </a:r>
                      <a:endParaRPr lang="en-GB" sz="1600" b="1" i="0" u="none" strike="noStrike" dirty="0">
                        <a:solidFill>
                          <a:schemeClr val="bg1"/>
                        </a:solidFill>
                        <a:effectLst/>
                        <a:latin typeface="Aptos Narrow" panose="020B0004020202020204" pitchFamily="34" charset="0"/>
                      </a:endParaRPr>
                    </a:p>
                  </a:txBody>
                  <a:tcPr marL="13564" marR="13564" marT="13564" marB="0" anchor="ctr"/>
                </a:tc>
                <a:tc>
                  <a:txBody>
                    <a:bodyPr/>
                    <a:lstStyle/>
                    <a:p>
                      <a:pPr algn="l" fontAlgn="b"/>
                      <a:r>
                        <a:rPr lang="en-GB" sz="1600" u="none" strike="noStrike" dirty="0">
                          <a:solidFill>
                            <a:schemeClr val="bg1"/>
                          </a:solidFill>
                          <a:effectLst/>
                        </a:rPr>
                        <a:t>Responsibilities</a:t>
                      </a:r>
                      <a:endParaRPr lang="en-GB" sz="1600" b="1" i="0" u="none" strike="noStrike" dirty="0">
                        <a:solidFill>
                          <a:schemeClr val="bg1"/>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3107480"/>
                  </a:ext>
                </a:extLst>
              </a:tr>
              <a:tr h="54308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ptos Narrow" panose="020B0004020202020204" pitchFamily="34" charset="0"/>
                        </a:rPr>
                        <a:t>Software Developer/ UX Designer</a:t>
                      </a:r>
                      <a:endParaRPr lang="en-GB" sz="1600" b="0" i="0" u="none" strike="noStrike" dirty="0">
                        <a:solidFill>
                          <a:srgbClr val="000000"/>
                        </a:solidFill>
                        <a:effectLst/>
                        <a:latin typeface="Aptos Narrow" panose="020B0004020202020204" pitchFamily="34" charset="0"/>
                      </a:endParaRPr>
                    </a:p>
                  </a:txBody>
                  <a:tcPr marL="13564" marR="13564" marT="13564" marB="0"/>
                </a:tc>
                <a:tc>
                  <a:txBody>
                    <a:bodyPr/>
                    <a:lstStyle/>
                    <a:p>
                      <a:pPr algn="ctr" fontAlgn="ctr"/>
                      <a:r>
                        <a:rPr lang="en-GB" sz="1600" b="0" i="0" u="none" strike="noStrike" kern="1200" dirty="0" err="1">
                          <a:solidFill>
                            <a:srgbClr val="000000"/>
                          </a:solidFill>
                          <a:effectLst/>
                          <a:latin typeface="Aptos Narrow" panose="020B0004020202020204" pitchFamily="34" charset="0"/>
                          <a:ea typeface="+mn-ea"/>
                          <a:cs typeface="+mn-cs"/>
                        </a:rPr>
                        <a:t>Dipanju</a:t>
                      </a:r>
                      <a:endParaRPr lang="en-GB" sz="1600" b="0" i="0" u="none" strike="noStrike" kern="1200" dirty="0">
                        <a:solidFill>
                          <a:srgbClr val="000000"/>
                        </a:solidFill>
                        <a:effectLst/>
                        <a:latin typeface="Aptos Narrow" panose="020B0004020202020204" pitchFamily="34" charset="0"/>
                        <a:ea typeface="+mn-ea"/>
                        <a:cs typeface="+mn-cs"/>
                      </a:endParaRPr>
                    </a:p>
                  </a:txBody>
                  <a:tcPr marL="13564" marR="13564" marT="13564" marB="0"/>
                </a:tc>
                <a:tc>
                  <a:txBody>
                    <a:bodyPr/>
                    <a:lstStyle/>
                    <a:p>
                      <a:pPr algn="l" fontAlgn="b"/>
                      <a:r>
                        <a:rPr lang="en-US" sz="1600" b="0" i="0" u="none" strike="noStrike" dirty="0">
                          <a:solidFill>
                            <a:srgbClr val="000000"/>
                          </a:solidFill>
                          <a:effectLst/>
                          <a:latin typeface="Aptos Narrow" panose="020B0004020202020204" pitchFamily="34" charset="0"/>
                        </a:rPr>
                        <a:t>Code insights and approaches for user stories, weighing in on scrum technical decisions and team </a:t>
                      </a:r>
                      <a:r>
                        <a:rPr lang="en-US" sz="1600" b="0" i="0" u="none" strike="noStrike" dirty="0" err="1">
                          <a:solidFill>
                            <a:srgbClr val="000000"/>
                          </a:solidFill>
                          <a:effectLst/>
                          <a:latin typeface="Aptos Narrow" panose="020B0004020202020204" pitchFamily="34" charset="0"/>
                        </a:rPr>
                        <a:t>imput</a:t>
                      </a:r>
                      <a:r>
                        <a:rPr lang="en-US" sz="1600" b="0" i="0" u="none" strike="noStrike" dirty="0">
                          <a:solidFill>
                            <a:srgbClr val="000000"/>
                          </a:solidFill>
                          <a:effectLst/>
                          <a:latin typeface="Aptos Narrow" panose="020B0004020202020204" pitchFamily="34" charset="0"/>
                        </a:rPr>
                        <a:t>.</a:t>
                      </a:r>
                    </a:p>
                  </a:txBody>
                  <a:tcPr marL="13564" marR="13564" marT="13564" marB="0"/>
                </a:tc>
                <a:extLst>
                  <a:ext uri="{0D108BD9-81ED-4DB2-BD59-A6C34878D82A}">
                    <a16:rowId xmlns:a16="http://schemas.microsoft.com/office/drawing/2014/main" val="1493604769"/>
                  </a:ext>
                </a:extLst>
              </a:tr>
              <a:tr h="54308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ptos Narrow" panose="020B0004020202020204" pitchFamily="34" charset="0"/>
                        </a:rPr>
                        <a:t>Architect</a:t>
                      </a:r>
                      <a:endParaRPr lang="en-GB" sz="1600" b="0" i="0" u="none" strike="noStrike" dirty="0">
                        <a:solidFill>
                          <a:srgbClr val="000000"/>
                        </a:solidFill>
                        <a:effectLst/>
                        <a:latin typeface="Aptos Narrow" panose="020B0004020202020204" pitchFamily="34" charset="0"/>
                      </a:endParaRPr>
                    </a:p>
                    <a:p>
                      <a:pPr marL="0" marR="0" lvl="0" indent="0" algn="l" defTabSz="914400" rtl="0" eaLnBrk="1" fontAlgn="b" latinLnBrk="0" hangingPunct="1">
                        <a:lnSpc>
                          <a:spcPct val="100000"/>
                        </a:lnSpc>
                        <a:spcBef>
                          <a:spcPts val="0"/>
                        </a:spcBef>
                        <a:spcAft>
                          <a:spcPts val="0"/>
                        </a:spcAft>
                        <a:buClrTx/>
                        <a:buSzTx/>
                        <a:buFontTx/>
                        <a:buNone/>
                        <a:tabLst/>
                        <a:defRPr/>
                      </a:pPr>
                      <a:endParaRPr lang="en-GB" sz="1600" b="0" i="0" u="none" strike="noStrike" dirty="0">
                        <a:solidFill>
                          <a:srgbClr val="000000"/>
                        </a:solidFill>
                        <a:effectLst/>
                        <a:latin typeface="Aptos Narrow" panose="020B0004020202020204" pitchFamily="34" charset="0"/>
                      </a:endParaRPr>
                    </a:p>
                  </a:txBody>
                  <a:tcPr marL="13564" marR="13564" marT="13564" marB="0"/>
                </a:tc>
                <a:tc>
                  <a:txBody>
                    <a:bodyPr/>
                    <a:lstStyle/>
                    <a:p>
                      <a:pPr algn="ctr" fontAlgn="ctr"/>
                      <a:r>
                        <a:rPr lang="en-US" sz="1600" b="0" i="0" u="none" strike="noStrike" dirty="0">
                          <a:solidFill>
                            <a:srgbClr val="000000"/>
                          </a:solidFill>
                          <a:effectLst/>
                          <a:latin typeface="Aptos Narrow" panose="020B0004020202020204" pitchFamily="34" charset="0"/>
                        </a:rPr>
                        <a:t>Conner</a:t>
                      </a:r>
                      <a:endParaRPr lang="en-GB" sz="1600" b="0" i="0" u="none" strike="noStrike" dirty="0">
                        <a:solidFill>
                          <a:srgbClr val="000000"/>
                        </a:solidFill>
                        <a:effectLst/>
                        <a:latin typeface="Aptos Narrow" panose="020B0004020202020204" pitchFamily="34" charset="0"/>
                      </a:endParaRPr>
                    </a:p>
                  </a:txBody>
                  <a:tcPr marL="13564" marR="13564" marT="13564" marB="0"/>
                </a:tc>
                <a:tc>
                  <a:txBody>
                    <a:bodyPr/>
                    <a:lstStyle/>
                    <a:p>
                      <a:pPr algn="l" fontAlgn="b"/>
                      <a:r>
                        <a:rPr lang="en-US" sz="1600" b="0" i="0" u="none" strike="noStrike" dirty="0">
                          <a:solidFill>
                            <a:srgbClr val="000000"/>
                          </a:solidFill>
                          <a:effectLst/>
                          <a:latin typeface="Aptos Narrow" panose="020B0004020202020204" pitchFamily="34" charset="0"/>
                        </a:rPr>
                        <a:t>Lead on the technical structure and approaches for tackling user stories. Support the software developers to work out the best paths delivery the program.</a:t>
                      </a:r>
                    </a:p>
                  </a:txBody>
                  <a:tcPr marL="13564" marR="13564" marT="13564" marB="0"/>
                </a:tc>
                <a:extLst>
                  <a:ext uri="{0D108BD9-81ED-4DB2-BD59-A6C34878D82A}">
                    <a16:rowId xmlns:a16="http://schemas.microsoft.com/office/drawing/2014/main" val="4070132438"/>
                  </a:ext>
                </a:extLst>
              </a:tr>
              <a:tr h="54308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ptos Narrow" panose="020B0004020202020204" pitchFamily="34" charset="0"/>
                        </a:rPr>
                        <a:t>Project Manager/ Scrum Master</a:t>
                      </a:r>
                      <a:endParaRPr lang="en-GB" sz="1600" b="0" i="0" u="none" strike="noStrike" dirty="0">
                        <a:solidFill>
                          <a:srgbClr val="000000"/>
                        </a:solidFill>
                        <a:effectLst/>
                        <a:latin typeface="Aptos Narrow" panose="020B0004020202020204" pitchFamily="34" charset="0"/>
                      </a:endParaRPr>
                    </a:p>
                    <a:p>
                      <a:pPr algn="l" fontAlgn="b"/>
                      <a:endParaRPr lang="en-GB" sz="1600" b="0" i="0" u="none" strike="noStrike" dirty="0">
                        <a:solidFill>
                          <a:srgbClr val="000000"/>
                        </a:solidFill>
                        <a:effectLst/>
                        <a:latin typeface="Aptos Narrow" panose="020B0004020202020204" pitchFamily="34" charset="0"/>
                      </a:endParaRPr>
                    </a:p>
                  </a:txBody>
                  <a:tcPr marL="13564" marR="13564" marT="13564" marB="0"/>
                </a:tc>
                <a:tc>
                  <a:txBody>
                    <a:bodyPr/>
                    <a:lstStyle/>
                    <a:p>
                      <a:pPr algn="ctr" fontAlgn="ctr"/>
                      <a:r>
                        <a:rPr lang="en-US" sz="1600" b="0" i="0" u="none" strike="noStrike" dirty="0">
                          <a:solidFill>
                            <a:srgbClr val="000000"/>
                          </a:solidFill>
                          <a:effectLst/>
                          <a:latin typeface="Aptos Narrow" panose="020B0004020202020204" pitchFamily="34" charset="0"/>
                        </a:rPr>
                        <a:t>Shere</a:t>
                      </a:r>
                      <a:endParaRPr lang="en-GB" sz="1600" b="0" i="0" u="none" strike="noStrike" dirty="0">
                        <a:solidFill>
                          <a:srgbClr val="000000"/>
                        </a:solidFill>
                        <a:effectLst/>
                        <a:latin typeface="Aptos Narrow" panose="020B0004020202020204" pitchFamily="34" charset="0"/>
                      </a:endParaRPr>
                    </a:p>
                  </a:txBody>
                  <a:tcPr marL="13564" marR="13564" marT="13564" marB="0"/>
                </a:tc>
                <a:tc>
                  <a:txBody>
                    <a:bodyPr/>
                    <a:lstStyle/>
                    <a:p>
                      <a:pPr algn="l" fontAlgn="b"/>
                      <a:r>
                        <a:rPr lang="en-GB" sz="1600" b="0" i="0" u="none" strike="noStrike" kern="1200" dirty="0">
                          <a:solidFill>
                            <a:srgbClr val="000000"/>
                          </a:solidFill>
                          <a:effectLst/>
                          <a:latin typeface="Aptos Narrow" panose="020B0004020202020204" pitchFamily="34" charset="0"/>
                          <a:ea typeface="+mn-ea"/>
                          <a:cs typeface="+mn-cs"/>
                        </a:rPr>
                        <a:t>Facilitate Agile ceremonies, lead scrums, manage project, ensure timeline adherence.</a:t>
                      </a:r>
                      <a:endParaRPr lang="en-US" sz="1600" b="0" i="0" u="none" strike="noStrike" kern="1200" dirty="0">
                        <a:solidFill>
                          <a:srgbClr val="000000"/>
                        </a:solidFill>
                        <a:effectLst/>
                        <a:latin typeface="Aptos Narrow" panose="020B0004020202020204" pitchFamily="34" charset="0"/>
                        <a:ea typeface="+mn-ea"/>
                        <a:cs typeface="+mn-cs"/>
                      </a:endParaRPr>
                    </a:p>
                  </a:txBody>
                  <a:tcPr marL="13564" marR="13564" marT="13564" marB="0"/>
                </a:tc>
                <a:extLst>
                  <a:ext uri="{0D108BD9-81ED-4DB2-BD59-A6C34878D82A}">
                    <a16:rowId xmlns:a16="http://schemas.microsoft.com/office/drawing/2014/main" val="3770495733"/>
                  </a:ext>
                </a:extLst>
              </a:tr>
              <a:tr h="543084">
                <a:tc>
                  <a:txBody>
                    <a:bodyPr/>
                    <a:lstStyle/>
                    <a:p>
                      <a:pPr algn="l" fontAlgn="b"/>
                      <a:r>
                        <a:rPr lang="en-US" sz="1600" b="0" i="0" u="none" strike="noStrike" dirty="0">
                          <a:solidFill>
                            <a:srgbClr val="000000"/>
                          </a:solidFill>
                          <a:effectLst/>
                          <a:latin typeface="Aptos Narrow" panose="020B0004020202020204" pitchFamily="34" charset="0"/>
                        </a:rPr>
                        <a:t>UX Designer/ Scrum Master</a:t>
                      </a:r>
                      <a:endParaRPr lang="en-GB" sz="1600" b="0" i="0" u="none" strike="noStrike" dirty="0">
                        <a:solidFill>
                          <a:srgbClr val="000000"/>
                        </a:solidFill>
                        <a:effectLst/>
                        <a:latin typeface="Aptos Narrow" panose="020B0004020202020204" pitchFamily="34" charset="0"/>
                      </a:endParaRPr>
                    </a:p>
                  </a:txBody>
                  <a:tcPr marL="13564" marR="13564" marT="13564" marB="0"/>
                </a:tc>
                <a:tc>
                  <a:txBody>
                    <a:bodyPr/>
                    <a:lstStyle/>
                    <a:p>
                      <a:pPr algn="ctr" fontAlgn="ctr"/>
                      <a:r>
                        <a:rPr lang="en-US" sz="1600" b="0" i="0" u="none" strike="noStrike" dirty="0">
                          <a:solidFill>
                            <a:srgbClr val="000000"/>
                          </a:solidFill>
                          <a:effectLst/>
                          <a:latin typeface="Aptos Narrow" panose="020B0004020202020204" pitchFamily="34" charset="0"/>
                        </a:rPr>
                        <a:t>Sebastian</a:t>
                      </a:r>
                      <a:endParaRPr lang="en-GB" sz="1600" b="0" i="0" u="none" strike="noStrike" dirty="0">
                        <a:solidFill>
                          <a:srgbClr val="000000"/>
                        </a:solidFill>
                        <a:effectLst/>
                        <a:latin typeface="Aptos Narrow" panose="020B0004020202020204" pitchFamily="34" charset="0"/>
                      </a:endParaRPr>
                    </a:p>
                  </a:txBody>
                  <a:tcPr marL="13564" marR="13564" marT="13564" marB="0"/>
                </a:tc>
                <a:tc>
                  <a:txBody>
                    <a:bodyPr/>
                    <a:lstStyle/>
                    <a:p>
                      <a:pPr algn="l" fontAlgn="b"/>
                      <a:r>
                        <a:rPr lang="en-US" sz="1600" b="0" i="0" u="none" strike="noStrike" dirty="0">
                          <a:solidFill>
                            <a:srgbClr val="000000"/>
                          </a:solidFill>
                          <a:effectLst/>
                          <a:latin typeface="Aptos Narrow" panose="020B0004020202020204" pitchFamily="34" charset="0"/>
                        </a:rPr>
                        <a:t>Design prototypes and approaches for the front-end side of the program, liaise with technical team to make these deliverable, weigh in on the team scrums.</a:t>
                      </a:r>
                    </a:p>
                  </a:txBody>
                  <a:tcPr marL="13564" marR="13564" marT="13564" marB="0"/>
                </a:tc>
                <a:extLst>
                  <a:ext uri="{0D108BD9-81ED-4DB2-BD59-A6C34878D82A}">
                    <a16:rowId xmlns:a16="http://schemas.microsoft.com/office/drawing/2014/main" val="4072684669"/>
                  </a:ext>
                </a:extLst>
              </a:tr>
              <a:tr h="54308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ptos Narrow" panose="020B0004020202020204" pitchFamily="34" charset="0"/>
                        </a:rPr>
                        <a:t>Tester</a:t>
                      </a:r>
                      <a:endParaRPr lang="en-GB" sz="1600" b="0" i="0" u="none" strike="noStrike" dirty="0">
                        <a:solidFill>
                          <a:srgbClr val="000000"/>
                        </a:solidFill>
                        <a:effectLst/>
                        <a:latin typeface="Aptos Narrow" panose="020B0004020202020204" pitchFamily="34" charset="0"/>
                      </a:endParaRPr>
                    </a:p>
                  </a:txBody>
                  <a:tcPr marL="13564" marR="13564" marT="13564"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ptos Narrow" panose="020B0004020202020204" pitchFamily="34" charset="0"/>
                        </a:rPr>
                        <a:t>Sony/Abi</a:t>
                      </a:r>
                      <a:endParaRPr lang="en-GB" sz="1600" b="0" i="0" u="none" strike="noStrike" dirty="0">
                        <a:solidFill>
                          <a:srgbClr val="000000"/>
                        </a:solidFill>
                        <a:effectLst/>
                        <a:latin typeface="Aptos Narrow" panose="020B0004020202020204" pitchFamily="34" charset="0"/>
                      </a:endParaRPr>
                    </a:p>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tc>
                <a:tc>
                  <a:txBody>
                    <a:bodyPr/>
                    <a:lstStyle/>
                    <a:p>
                      <a:pPr algn="l" fontAlgn="b"/>
                      <a:r>
                        <a:rPr lang="en-US" sz="1600" b="0" i="0" u="none" strike="noStrike" dirty="0">
                          <a:solidFill>
                            <a:srgbClr val="000000"/>
                          </a:solidFill>
                          <a:effectLst/>
                          <a:latin typeface="Aptos Narrow" panose="020B0004020202020204" pitchFamily="34" charset="0"/>
                        </a:rPr>
                        <a:t>Suggest testing approaches to ensure functionality and quality assurance of the programs and design, weigh in on team scrums.</a:t>
                      </a:r>
                    </a:p>
                  </a:txBody>
                  <a:tcPr marL="13564" marR="13564" marT="13564" marB="0"/>
                </a:tc>
                <a:extLst>
                  <a:ext uri="{0D108BD9-81ED-4DB2-BD59-A6C34878D82A}">
                    <a16:rowId xmlns:a16="http://schemas.microsoft.com/office/drawing/2014/main" val="1638796115"/>
                  </a:ext>
                </a:extLst>
              </a:tr>
            </a:tbl>
          </a:graphicData>
        </a:graphic>
      </p:graphicFrame>
      <p:sp>
        <p:nvSpPr>
          <p:cNvPr id="5" name="TextBox 4">
            <a:extLst>
              <a:ext uri="{FF2B5EF4-FFF2-40B4-BE49-F238E27FC236}">
                <a16:creationId xmlns:a16="http://schemas.microsoft.com/office/drawing/2014/main" id="{746F718C-18BB-9112-599C-F247AD98855B}"/>
              </a:ext>
            </a:extLst>
          </p:cNvPr>
          <p:cNvSpPr txBox="1"/>
          <p:nvPr/>
        </p:nvSpPr>
        <p:spPr>
          <a:xfrm>
            <a:off x="653814" y="643467"/>
            <a:ext cx="3495637" cy="369332"/>
          </a:xfrm>
          <a:prstGeom prst="rect">
            <a:avLst/>
          </a:prstGeom>
          <a:noFill/>
        </p:spPr>
        <p:txBody>
          <a:bodyPr wrap="none" rtlCol="0">
            <a:spAutoFit/>
          </a:bodyPr>
          <a:lstStyle/>
          <a:p>
            <a:r>
              <a:rPr lang="en-US" dirty="0"/>
              <a:t>Teams Roles and Responsibilities</a:t>
            </a:r>
            <a:endParaRPr lang="en-GB" dirty="0"/>
          </a:p>
        </p:txBody>
      </p:sp>
      <p:pic>
        <p:nvPicPr>
          <p:cNvPr id="6" name="Picture 5" descr="A sun and text on a black background&#10;&#10;Description automatically generated">
            <a:extLst>
              <a:ext uri="{FF2B5EF4-FFF2-40B4-BE49-F238E27FC236}">
                <a16:creationId xmlns:a16="http://schemas.microsoft.com/office/drawing/2014/main" id="{349EE138-E364-FB23-FCB0-21B0403A73BE}"/>
              </a:ext>
            </a:extLst>
          </p:cNvPr>
          <p:cNvPicPr>
            <a:picLocks noChangeAspect="1"/>
          </p:cNvPicPr>
          <p:nvPr/>
        </p:nvPicPr>
        <p:blipFill>
          <a:blip r:embed="rId3"/>
          <a:stretch>
            <a:fillRect/>
          </a:stretch>
        </p:blipFill>
        <p:spPr>
          <a:xfrm>
            <a:off x="10853090" y="89075"/>
            <a:ext cx="1245358" cy="910585"/>
          </a:xfrm>
          <a:prstGeom prst="rect">
            <a:avLst/>
          </a:prstGeom>
        </p:spPr>
      </p:pic>
    </p:spTree>
    <p:extLst>
      <p:ext uri="{BB962C8B-B14F-4D97-AF65-F5344CB8AC3E}">
        <p14:creationId xmlns:p14="http://schemas.microsoft.com/office/powerpoint/2010/main" val="1222244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rogram&#10;&#10;Description automatically generated">
            <a:extLst>
              <a:ext uri="{FF2B5EF4-FFF2-40B4-BE49-F238E27FC236}">
                <a16:creationId xmlns:a16="http://schemas.microsoft.com/office/drawing/2014/main" id="{6CED2C57-C7D7-2FBF-0CEC-C857BC71C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 y="-95251"/>
            <a:ext cx="11951970" cy="6769861"/>
          </a:xfrm>
          <a:prstGeom prst="rect">
            <a:avLst/>
          </a:prstGeom>
        </p:spPr>
      </p:pic>
    </p:spTree>
    <p:extLst>
      <p:ext uri="{BB962C8B-B14F-4D97-AF65-F5344CB8AC3E}">
        <p14:creationId xmlns:p14="http://schemas.microsoft.com/office/powerpoint/2010/main" val="3040780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9FC4400-B00A-CAF7-B03A-89C0D3E80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96" y="113899"/>
            <a:ext cx="12092704" cy="6759338"/>
          </a:xfrm>
          <a:prstGeom prst="rect">
            <a:avLst/>
          </a:prstGeom>
        </p:spPr>
      </p:pic>
    </p:spTree>
    <p:extLst>
      <p:ext uri="{BB962C8B-B14F-4D97-AF65-F5344CB8AC3E}">
        <p14:creationId xmlns:p14="http://schemas.microsoft.com/office/powerpoint/2010/main" val="874425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error&#10;&#10;Description automatically generated">
            <a:extLst>
              <a:ext uri="{FF2B5EF4-FFF2-40B4-BE49-F238E27FC236}">
                <a16:creationId xmlns:a16="http://schemas.microsoft.com/office/drawing/2014/main" id="{F6BDE93D-419D-0693-2047-8AE9F47D2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62" y="1034358"/>
            <a:ext cx="11674675" cy="4789284"/>
          </a:xfrm>
          <a:prstGeom prst="rect">
            <a:avLst/>
          </a:prstGeom>
        </p:spPr>
      </p:pic>
    </p:spTree>
    <p:extLst>
      <p:ext uri="{BB962C8B-B14F-4D97-AF65-F5344CB8AC3E}">
        <p14:creationId xmlns:p14="http://schemas.microsoft.com/office/powerpoint/2010/main" val="3444287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yellow wavy lines&#10;&#10;Description automatically generated">
            <a:extLst>
              <a:ext uri="{FF2B5EF4-FFF2-40B4-BE49-F238E27FC236}">
                <a16:creationId xmlns:a16="http://schemas.microsoft.com/office/drawing/2014/main" id="{939B5315-F324-7B8F-C365-FF19EF7D7DB2}"/>
              </a:ext>
            </a:extLst>
          </p:cNvPr>
          <p:cNvPicPr>
            <a:picLocks noChangeAspect="1"/>
          </p:cNvPicPr>
          <p:nvPr/>
        </p:nvPicPr>
        <p:blipFill rotWithShape="1">
          <a:blip r:embed="rId2">
            <a:alphaModFix amt="50000"/>
          </a:blip>
          <a:srcRect l="1871" r="9240"/>
          <a:stretch/>
        </p:blipFill>
        <p:spPr>
          <a:xfrm>
            <a:off x="20" y="1"/>
            <a:ext cx="12191980" cy="6857999"/>
          </a:xfrm>
          <a:prstGeom prst="rect">
            <a:avLst/>
          </a:prstGeom>
        </p:spPr>
      </p:pic>
      <p:sp>
        <p:nvSpPr>
          <p:cNvPr id="2" name="Title 1">
            <a:extLst>
              <a:ext uri="{FF2B5EF4-FFF2-40B4-BE49-F238E27FC236}">
                <a16:creationId xmlns:a16="http://schemas.microsoft.com/office/drawing/2014/main" id="{DCC5FC45-07C2-A605-C7B4-0AB4EDD125D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Day 5 | Scrum 5 Test</a:t>
            </a:r>
          </a:p>
        </p:txBody>
      </p:sp>
    </p:spTree>
    <p:extLst>
      <p:ext uri="{BB962C8B-B14F-4D97-AF65-F5344CB8AC3E}">
        <p14:creationId xmlns:p14="http://schemas.microsoft.com/office/powerpoint/2010/main" val="33832243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5F26D23E-C954-DB00-E91D-A03CBE740047}"/>
              </a:ext>
            </a:extLst>
          </p:cNvPr>
          <p:cNvGraphicFramePr>
            <a:graphicFrameLocks noGrp="1"/>
          </p:cNvGraphicFramePr>
          <p:nvPr>
            <p:extLst>
              <p:ext uri="{D42A27DB-BD31-4B8C-83A1-F6EECF244321}">
                <p14:modId xmlns:p14="http://schemas.microsoft.com/office/powerpoint/2010/main" val="1531535201"/>
              </p:ext>
            </p:extLst>
          </p:nvPr>
        </p:nvGraphicFramePr>
        <p:xfrm>
          <a:off x="786945" y="1148080"/>
          <a:ext cx="10784945" cy="4174368"/>
        </p:xfrm>
        <a:graphic>
          <a:graphicData uri="http://schemas.openxmlformats.org/drawingml/2006/table">
            <a:tbl>
              <a:tblPr firstRow="1" bandRow="1">
                <a:tableStyleId>{5C22544A-7EE6-4342-B048-85BDC9FD1C3A}</a:tableStyleId>
              </a:tblPr>
              <a:tblGrid>
                <a:gridCol w="1082830">
                  <a:extLst>
                    <a:ext uri="{9D8B030D-6E8A-4147-A177-3AD203B41FA5}">
                      <a16:colId xmlns:a16="http://schemas.microsoft.com/office/drawing/2014/main" val="306550180"/>
                    </a:ext>
                  </a:extLst>
                </a:gridCol>
                <a:gridCol w="1668082">
                  <a:extLst>
                    <a:ext uri="{9D8B030D-6E8A-4147-A177-3AD203B41FA5}">
                      <a16:colId xmlns:a16="http://schemas.microsoft.com/office/drawing/2014/main" val="3998328185"/>
                    </a:ext>
                  </a:extLst>
                </a:gridCol>
                <a:gridCol w="8034033">
                  <a:extLst>
                    <a:ext uri="{9D8B030D-6E8A-4147-A177-3AD203B41FA5}">
                      <a16:colId xmlns:a16="http://schemas.microsoft.com/office/drawing/2014/main" val="1676599030"/>
                    </a:ext>
                  </a:extLst>
                </a:gridCol>
              </a:tblGrid>
              <a:tr h="210278">
                <a:tc gridSpan="2">
                  <a:txBody>
                    <a:bodyPr/>
                    <a:lstStyle/>
                    <a:p>
                      <a:pPr algn="l" fontAlgn="b"/>
                      <a:r>
                        <a:rPr lang="en-GB" sz="1600" b="1" i="0" u="none" strike="noStrike" dirty="0">
                          <a:solidFill>
                            <a:schemeClr val="bg1"/>
                          </a:solidFill>
                          <a:effectLst/>
                          <a:latin typeface="Aptos Narrow" panose="020B0004020202020204" pitchFamily="34" charset="0"/>
                        </a:rPr>
                        <a:t>DETAILS</a:t>
                      </a:r>
                    </a:p>
                  </a:txBody>
                  <a:tcPr marL="13564" marR="13564" marT="13564" marB="0" anchor="ctr"/>
                </a:tc>
                <a:tc hMerge="1">
                  <a:txBody>
                    <a:bodyPr/>
                    <a:lstStyle/>
                    <a:p>
                      <a:endParaRPr/>
                    </a:p>
                  </a:txBody>
                  <a:tcPr marL="13564" marR="13564" marT="13564" marB="0" anchor="ctr"/>
                </a:tc>
                <a:tc>
                  <a:txBody>
                    <a:bodyPr/>
                    <a:lstStyle/>
                    <a:p>
                      <a:pPr algn="l" fontAlgn="b"/>
                      <a:r>
                        <a:rPr lang="en-GB" sz="1600" u="none" strike="noStrike" dirty="0">
                          <a:solidFill>
                            <a:schemeClr val="bg1"/>
                          </a:solidFill>
                          <a:effectLst/>
                        </a:rPr>
                        <a:t>DESCRIPTION</a:t>
                      </a:r>
                      <a:endParaRPr lang="en-GB" sz="1600" b="1" i="0" u="none" strike="noStrike" dirty="0">
                        <a:solidFill>
                          <a:schemeClr val="bg1"/>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3107480"/>
                  </a:ext>
                </a:extLst>
              </a:tr>
              <a:tr h="375202">
                <a:tc>
                  <a:txBody>
                    <a:bodyPr/>
                    <a:lstStyle/>
                    <a:p>
                      <a:pPr algn="l" fontAlgn="b"/>
                      <a:r>
                        <a:rPr lang="en-GB" sz="1600" b="0" i="0" u="none" strike="noStrike" dirty="0">
                          <a:solidFill>
                            <a:srgbClr val="000000"/>
                          </a:solidFill>
                          <a:effectLst/>
                          <a:latin typeface="Aptos Narrow" panose="020B0004020202020204" pitchFamily="34" charset="0"/>
                        </a:rPr>
                        <a:t>Sprint</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a:t>
                      </a:r>
                    </a:p>
                  </a:txBody>
                  <a:tcPr marL="13564" marR="13564" marT="13564" marB="0" anchor="ctr"/>
                </a:tc>
                <a:tc rowSpan="7">
                  <a:txBody>
                    <a:bodyPr/>
                    <a:lstStyle/>
                    <a:p>
                      <a:pPr algn="l" fontAlgn="b"/>
                      <a:r>
                        <a:rPr lang="en-US" sz="1600" b="0" i="0" u="none" strike="noStrike" dirty="0">
                          <a:solidFill>
                            <a:srgbClr val="000000"/>
                          </a:solidFill>
                          <a:effectLst/>
                          <a:latin typeface="Aptos Narrow" panose="020B0004020202020204" pitchFamily="34" charset="0"/>
                        </a:rPr>
                        <a:t>With the three user stories scoped out, designed, approaches agreed and code presented, we came together to review the app once again and make sure we’re ready to initiate the testing.</a:t>
                      </a:r>
                    </a:p>
                    <a:p>
                      <a:pPr algn="l" fontAlgn="b"/>
                      <a:endParaRPr lang="en-US" sz="1600" b="0" i="0" u="none" strike="noStrike" dirty="0">
                        <a:solidFill>
                          <a:srgbClr val="000000"/>
                        </a:solidFill>
                        <a:effectLst/>
                        <a:latin typeface="Aptos Narrow" panose="020B0004020202020204" pitchFamily="34" charset="0"/>
                      </a:endParaRPr>
                    </a:p>
                    <a:p>
                      <a:pPr algn="l" fontAlgn="b"/>
                      <a:r>
                        <a:rPr lang="en-US" sz="1600" b="0" i="0" u="none" strike="noStrike" dirty="0">
                          <a:solidFill>
                            <a:srgbClr val="000000"/>
                          </a:solidFill>
                          <a:effectLst/>
                          <a:latin typeface="Aptos Narrow" panose="020B0004020202020204" pitchFamily="34" charset="0"/>
                        </a:rPr>
                        <a:t>- Testers are collaborating and divvying up the testing.</a:t>
                      </a:r>
                    </a:p>
                    <a:p>
                      <a:pPr marL="285750" indent="-285750" algn="l" fontAlgn="b">
                        <a:buFontTx/>
                        <a:buChar char="-"/>
                      </a:pPr>
                      <a:r>
                        <a:rPr lang="en-US" sz="1600" b="0" i="0" u="none" strike="noStrike" dirty="0">
                          <a:solidFill>
                            <a:srgbClr val="000000"/>
                          </a:solidFill>
                          <a:effectLst/>
                          <a:latin typeface="Aptos Narrow" panose="020B0004020202020204" pitchFamily="34" charset="0"/>
                        </a:rPr>
                        <a:t>Software developer is working with the testers and architect to iterate following the tests.</a:t>
                      </a:r>
                    </a:p>
                    <a:p>
                      <a:pPr marL="285750" indent="-285750" algn="l" fontAlgn="b">
                        <a:buFontTx/>
                        <a:buChar char="-"/>
                      </a:pPr>
                      <a:r>
                        <a:rPr lang="en-US" sz="1600" b="0" i="0" u="none" strike="noStrike" dirty="0">
                          <a:solidFill>
                            <a:srgbClr val="000000"/>
                          </a:solidFill>
                          <a:effectLst/>
                          <a:latin typeface="Aptos Narrow" panose="020B0004020202020204" pitchFamily="34" charset="0"/>
                        </a:rPr>
                        <a:t>UX Designer is supporting the delivery of the design alongside the program</a:t>
                      </a:r>
                    </a:p>
                    <a:p>
                      <a:pPr marL="285750" indent="-285750" algn="l" fontAlgn="b">
                        <a:buFontTx/>
                        <a:buChar char="-"/>
                      </a:pPr>
                      <a:r>
                        <a:rPr lang="en-US" sz="1600" b="0" i="0" u="none" strike="noStrike" dirty="0">
                          <a:solidFill>
                            <a:srgbClr val="000000"/>
                          </a:solidFill>
                          <a:effectLst/>
                          <a:latin typeface="Aptos Narrow" panose="020B0004020202020204" pitchFamily="34" charset="0"/>
                        </a:rPr>
                        <a:t>I’m around to keep the project going how I can and support the team to deliver on our deadlines. Soon we will seek client input before launch.</a:t>
                      </a:r>
                    </a:p>
                    <a:p>
                      <a:pPr marL="342900" indent="-342900" algn="l" fontAlgn="b">
                        <a:buFont typeface="+mj-lt"/>
                        <a:buAutoNum type="arabicPeriod"/>
                      </a:pPr>
                      <a:endParaRPr lang="en-US" sz="1600" b="0" i="0" u="none" strike="noStrike" dirty="0">
                        <a:solidFill>
                          <a:srgbClr val="000000"/>
                        </a:solidFill>
                        <a:effectLst/>
                        <a:latin typeface="Aptos Narrow" panose="020B0004020202020204" pitchFamily="34" charset="0"/>
                      </a:endParaRPr>
                    </a:p>
                    <a:p>
                      <a:pPr marL="0" indent="0" algn="l" fontAlgn="b">
                        <a:buFont typeface="+mj-lt"/>
                        <a:buNone/>
                      </a:pPr>
                      <a:endParaRPr lang="en-US" sz="1600" b="0" i="0" u="none" strike="noStrike" dirty="0">
                        <a:solidFill>
                          <a:srgbClr val="000000"/>
                        </a:solidFill>
                        <a:effectLst/>
                        <a:latin typeface="Aptos Narrow" panose="020B0004020202020204" pitchFamily="34" charset="0"/>
                      </a:endParaRPr>
                    </a:p>
                  </a:txBody>
                  <a:tcPr marL="13564" marR="13564" marT="13564" marB="0"/>
                </a:tc>
                <a:extLst>
                  <a:ext uri="{0D108BD9-81ED-4DB2-BD59-A6C34878D82A}">
                    <a16:rowId xmlns:a16="http://schemas.microsoft.com/office/drawing/2014/main" val="1493604769"/>
                  </a:ext>
                </a:extLst>
              </a:tr>
              <a:tr h="375202">
                <a:tc>
                  <a:txBody>
                    <a:bodyPr/>
                    <a:lstStyle/>
                    <a:p>
                      <a:pPr algn="l" fontAlgn="b"/>
                      <a:r>
                        <a:rPr lang="en-GB" sz="1600" b="0" i="0" u="none" strike="noStrike" dirty="0">
                          <a:solidFill>
                            <a:srgbClr val="000000"/>
                          </a:solidFill>
                          <a:effectLst/>
                          <a:latin typeface="Aptos Narrow" panose="020B0004020202020204" pitchFamily="34" charset="0"/>
                        </a:rPr>
                        <a:t>Phase</a:t>
                      </a:r>
                    </a:p>
                  </a:txBody>
                  <a:tcPr marL="13564" marR="13564" marT="13564"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600" u="none" strike="noStrike" dirty="0">
                          <a:effectLst/>
                        </a:rPr>
                        <a:t>Design</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0132438"/>
                  </a:ext>
                </a:extLst>
              </a:tr>
              <a:tr h="531620">
                <a:tc>
                  <a:txBody>
                    <a:bodyPr/>
                    <a:lstStyle/>
                    <a:p>
                      <a:pPr algn="l" fontAlgn="b"/>
                      <a:r>
                        <a:rPr lang="en-GB" sz="1600" u="none" strike="noStrike" dirty="0">
                          <a:effectLst/>
                        </a:rPr>
                        <a:t>Role</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Project Manager/Scrum master</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3770495733"/>
                  </a:ext>
                </a:extLst>
              </a:tr>
              <a:tr h="375202">
                <a:tc>
                  <a:txBody>
                    <a:bodyPr/>
                    <a:lstStyle/>
                    <a:p>
                      <a:pPr algn="l" fontAlgn="b"/>
                      <a:r>
                        <a:rPr lang="en-GB" sz="1600" u="none" strike="noStrike" dirty="0">
                          <a:effectLst/>
                        </a:rPr>
                        <a:t>Day</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US" sz="1600" b="0" i="0" u="none" strike="noStrike" dirty="0">
                          <a:solidFill>
                            <a:srgbClr val="000000"/>
                          </a:solidFill>
                          <a:effectLst/>
                          <a:latin typeface="Aptos Narrow" panose="020B0004020202020204" pitchFamily="34" charset="0"/>
                        </a:rPr>
                        <a:t>5</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2684669"/>
                  </a:ext>
                </a:extLst>
              </a:tr>
              <a:tr h="375202">
                <a:tc>
                  <a:txBody>
                    <a:bodyPr/>
                    <a:lstStyle/>
                    <a:p>
                      <a:pPr algn="l" fontAlgn="b"/>
                      <a:r>
                        <a:rPr lang="en-GB" sz="1600" b="0" i="0" u="none" strike="noStrike" dirty="0">
                          <a:solidFill>
                            <a:srgbClr val="000000"/>
                          </a:solidFill>
                          <a:effectLst/>
                          <a:latin typeface="Aptos Narrow" panose="020B0004020202020204" pitchFamily="34" charset="0"/>
                        </a:rPr>
                        <a:t>User Stories</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All</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638796115"/>
                  </a:ext>
                </a:extLst>
              </a:tr>
              <a:tr h="375202">
                <a:tc>
                  <a:txBody>
                    <a:bodyPr/>
                    <a:lstStyle/>
                    <a:p>
                      <a:pPr algn="l" fontAlgn="b"/>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2931258228"/>
                  </a:ext>
                </a:extLst>
              </a:tr>
              <a:tr h="1295870">
                <a:tc>
                  <a:txBody>
                    <a:bodyPr/>
                    <a:lstStyle/>
                    <a:p>
                      <a:pPr algn="l" fontAlgn="b"/>
                      <a:endParaRPr lang="en-GB" sz="1600" b="0" i="0" u="none" strike="noStrike">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8242220"/>
                  </a:ext>
                </a:extLst>
              </a:tr>
            </a:tbl>
          </a:graphicData>
        </a:graphic>
      </p:graphicFrame>
      <p:sp>
        <p:nvSpPr>
          <p:cNvPr id="2" name="TextBox 1">
            <a:extLst>
              <a:ext uri="{FF2B5EF4-FFF2-40B4-BE49-F238E27FC236}">
                <a16:creationId xmlns:a16="http://schemas.microsoft.com/office/drawing/2014/main" id="{108842F0-96F6-8866-3BF5-382E0EC0D9A8}"/>
              </a:ext>
            </a:extLst>
          </p:cNvPr>
          <p:cNvSpPr txBox="1"/>
          <p:nvPr/>
        </p:nvSpPr>
        <p:spPr>
          <a:xfrm>
            <a:off x="638387" y="82900"/>
            <a:ext cx="2509277" cy="369332"/>
          </a:xfrm>
          <a:prstGeom prst="rect">
            <a:avLst/>
          </a:prstGeom>
          <a:noFill/>
        </p:spPr>
        <p:txBody>
          <a:bodyPr wrap="none" rtlCol="0">
            <a:spAutoFit/>
          </a:bodyPr>
          <a:lstStyle/>
          <a:p>
            <a:r>
              <a:rPr lang="en-GB" dirty="0"/>
              <a:t>Daily Scrum Ceremony </a:t>
            </a:r>
          </a:p>
        </p:txBody>
      </p:sp>
      <p:pic>
        <p:nvPicPr>
          <p:cNvPr id="3" name="Picture 2" descr="A sun and text on a black background&#10;&#10;Description automatically generated">
            <a:extLst>
              <a:ext uri="{FF2B5EF4-FFF2-40B4-BE49-F238E27FC236}">
                <a16:creationId xmlns:a16="http://schemas.microsoft.com/office/drawing/2014/main" id="{36DA8ED3-1220-6FF9-A555-32F5DBA8A299}"/>
              </a:ext>
            </a:extLst>
          </p:cNvPr>
          <p:cNvPicPr>
            <a:picLocks noChangeAspect="1"/>
          </p:cNvPicPr>
          <p:nvPr/>
        </p:nvPicPr>
        <p:blipFill>
          <a:blip r:embed="rId2"/>
          <a:stretch>
            <a:fillRect/>
          </a:stretch>
        </p:blipFill>
        <p:spPr>
          <a:xfrm>
            <a:off x="10853090" y="89075"/>
            <a:ext cx="1245358" cy="910585"/>
          </a:xfrm>
          <a:prstGeom prst="rect">
            <a:avLst/>
          </a:prstGeom>
        </p:spPr>
      </p:pic>
    </p:spTree>
    <p:extLst>
      <p:ext uri="{BB962C8B-B14F-4D97-AF65-F5344CB8AC3E}">
        <p14:creationId xmlns:p14="http://schemas.microsoft.com/office/powerpoint/2010/main" val="3727178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CCCF98F4-2DA3-173A-7903-1159B1557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464" y="370237"/>
            <a:ext cx="11491072" cy="5317426"/>
          </a:xfrm>
          <a:prstGeom prst="rect">
            <a:avLst/>
          </a:prstGeom>
        </p:spPr>
      </p:pic>
    </p:spTree>
    <p:extLst>
      <p:ext uri="{BB962C8B-B14F-4D97-AF65-F5344CB8AC3E}">
        <p14:creationId xmlns:p14="http://schemas.microsoft.com/office/powerpoint/2010/main" val="276306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26D23E-C954-DB00-E91D-A03CBE740047}"/>
              </a:ext>
            </a:extLst>
          </p:cNvPr>
          <p:cNvGraphicFramePr>
            <a:graphicFrameLocks noGrp="1"/>
          </p:cNvGraphicFramePr>
          <p:nvPr/>
        </p:nvGraphicFramePr>
        <p:xfrm>
          <a:off x="967563" y="1286462"/>
          <a:ext cx="10249785" cy="4105954"/>
        </p:xfrm>
        <a:graphic>
          <a:graphicData uri="http://schemas.openxmlformats.org/drawingml/2006/table">
            <a:tbl>
              <a:tblPr firstRow="1" bandRow="1">
                <a:tableStyleId>{5C22544A-7EE6-4342-B048-85BDC9FD1C3A}</a:tableStyleId>
              </a:tblPr>
              <a:tblGrid>
                <a:gridCol w="1029099">
                  <a:extLst>
                    <a:ext uri="{9D8B030D-6E8A-4147-A177-3AD203B41FA5}">
                      <a16:colId xmlns:a16="http://schemas.microsoft.com/office/drawing/2014/main" val="306550180"/>
                    </a:ext>
                  </a:extLst>
                </a:gridCol>
                <a:gridCol w="1238139">
                  <a:extLst>
                    <a:ext uri="{9D8B030D-6E8A-4147-A177-3AD203B41FA5}">
                      <a16:colId xmlns:a16="http://schemas.microsoft.com/office/drawing/2014/main" val="3998328185"/>
                    </a:ext>
                  </a:extLst>
                </a:gridCol>
                <a:gridCol w="7982547">
                  <a:extLst>
                    <a:ext uri="{9D8B030D-6E8A-4147-A177-3AD203B41FA5}">
                      <a16:colId xmlns:a16="http://schemas.microsoft.com/office/drawing/2014/main" val="1676599030"/>
                    </a:ext>
                  </a:extLst>
                </a:gridCol>
              </a:tblGrid>
              <a:tr h="304366">
                <a:tc gridSpan="2">
                  <a:txBody>
                    <a:bodyPr/>
                    <a:lstStyle/>
                    <a:p>
                      <a:pPr algn="l" fontAlgn="b"/>
                      <a:r>
                        <a:rPr lang="en-GB" sz="1600" b="1" i="0" u="none" strike="noStrike" dirty="0">
                          <a:solidFill>
                            <a:schemeClr val="bg1"/>
                          </a:solidFill>
                          <a:effectLst/>
                          <a:latin typeface="Aptos Narrow" panose="020B0004020202020204" pitchFamily="34" charset="0"/>
                        </a:rPr>
                        <a:t>DETAILS</a:t>
                      </a:r>
                    </a:p>
                  </a:txBody>
                  <a:tcPr marL="13564" marR="13564" marT="13564" marB="0" anchor="ctr"/>
                </a:tc>
                <a:tc hMerge="1">
                  <a:txBody>
                    <a:bodyPr/>
                    <a:lstStyle/>
                    <a:p>
                      <a:endParaRPr/>
                    </a:p>
                  </a:txBody>
                  <a:tcPr marL="13564" marR="13564" marT="13564" marB="0" anchor="ctr"/>
                </a:tc>
                <a:tc>
                  <a:txBody>
                    <a:bodyPr/>
                    <a:lstStyle/>
                    <a:p>
                      <a:pPr algn="l" fontAlgn="b"/>
                      <a:r>
                        <a:rPr lang="en-GB" sz="1600" u="none" strike="noStrike" dirty="0">
                          <a:solidFill>
                            <a:schemeClr val="bg1"/>
                          </a:solidFill>
                          <a:effectLst/>
                        </a:rPr>
                        <a:t>DESCRIPTION</a:t>
                      </a:r>
                      <a:endParaRPr lang="en-GB" sz="1600" b="1" i="0" u="none" strike="noStrike" dirty="0">
                        <a:solidFill>
                          <a:schemeClr val="bg1"/>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3107480"/>
                  </a:ext>
                </a:extLst>
              </a:tr>
              <a:tr h="543084">
                <a:tc>
                  <a:txBody>
                    <a:bodyPr/>
                    <a:lstStyle/>
                    <a:p>
                      <a:pPr algn="l" fontAlgn="b"/>
                      <a:r>
                        <a:rPr lang="en-GB" sz="1600" b="0" i="0" u="none" strike="noStrike" dirty="0">
                          <a:solidFill>
                            <a:srgbClr val="000000"/>
                          </a:solidFill>
                          <a:effectLst/>
                          <a:latin typeface="Aptos Narrow" panose="020B0004020202020204" pitchFamily="34" charset="0"/>
                        </a:rPr>
                        <a:t>Sprint</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a:t>
                      </a:r>
                    </a:p>
                  </a:txBody>
                  <a:tcPr marL="13564" marR="13564" marT="13564" marB="0" anchor="ctr"/>
                </a:tc>
                <a:tc rowSpan="7">
                  <a:txBody>
                    <a:bodyPr/>
                    <a:lstStyle/>
                    <a:p>
                      <a:pPr algn="l" fontAlgn="b"/>
                      <a:r>
                        <a:rPr lang="en-US" sz="1600" b="0" i="0" u="none" strike="noStrike" dirty="0">
                          <a:solidFill>
                            <a:srgbClr val="000000"/>
                          </a:solidFill>
                          <a:effectLst/>
                          <a:latin typeface="Aptos Narrow" panose="020B0004020202020204" pitchFamily="34" charset="0"/>
                        </a:rPr>
                        <a:t>Make sure everything is in the right place and functional.</a:t>
                      </a:r>
                    </a:p>
                  </a:txBody>
                  <a:tcPr marL="13564" marR="13564" marT="13564" marB="0"/>
                </a:tc>
                <a:extLst>
                  <a:ext uri="{0D108BD9-81ED-4DB2-BD59-A6C34878D82A}">
                    <a16:rowId xmlns:a16="http://schemas.microsoft.com/office/drawing/2014/main" val="1493604769"/>
                  </a:ext>
                </a:extLst>
              </a:tr>
              <a:tr h="543084">
                <a:tc>
                  <a:txBody>
                    <a:bodyPr/>
                    <a:lstStyle/>
                    <a:p>
                      <a:pPr algn="l" fontAlgn="b"/>
                      <a:r>
                        <a:rPr lang="en-GB" sz="1600" b="0" i="0" u="none" strike="noStrike" dirty="0">
                          <a:solidFill>
                            <a:srgbClr val="000000"/>
                          </a:solidFill>
                          <a:effectLst/>
                          <a:latin typeface="Aptos Narrow" panose="020B0004020202020204" pitchFamily="34" charset="0"/>
                        </a:rPr>
                        <a:t>Phase</a:t>
                      </a:r>
                    </a:p>
                  </a:txBody>
                  <a:tcPr marL="13564" marR="13564" marT="13564" marB="0" anchor="ctr"/>
                </a:tc>
                <a:tc>
                  <a:txBody>
                    <a:bodyPr/>
                    <a:lstStyle/>
                    <a:p>
                      <a:pPr algn="l" fontAlgn="b"/>
                      <a:r>
                        <a:rPr lang="en-GB" sz="1600" u="none" strike="noStrike" dirty="0">
                          <a:effectLst/>
                        </a:rPr>
                        <a:t>          Test</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0132438"/>
                  </a:ext>
                </a:extLst>
              </a:tr>
              <a:tr h="543084">
                <a:tc>
                  <a:txBody>
                    <a:bodyPr/>
                    <a:lstStyle/>
                    <a:p>
                      <a:pPr algn="l" fontAlgn="b"/>
                      <a:r>
                        <a:rPr lang="en-GB" sz="1600" u="none" strike="noStrike" dirty="0">
                          <a:effectLst/>
                        </a:rPr>
                        <a:t>Role</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US" sz="1600" b="0" i="0" u="none" strike="noStrike" dirty="0">
                          <a:solidFill>
                            <a:srgbClr val="000000"/>
                          </a:solidFill>
                          <a:effectLst/>
                          <a:latin typeface="Aptos Narrow" panose="020B0004020202020204" pitchFamily="34" charset="0"/>
                        </a:rPr>
                        <a:t>UX Designer</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3770495733"/>
                  </a:ext>
                </a:extLst>
              </a:tr>
              <a:tr h="543084">
                <a:tc>
                  <a:txBody>
                    <a:bodyPr/>
                    <a:lstStyle/>
                    <a:p>
                      <a:pPr algn="l" fontAlgn="b"/>
                      <a:r>
                        <a:rPr lang="en-GB" sz="1600" u="none" strike="noStrike" dirty="0">
                          <a:effectLst/>
                        </a:rPr>
                        <a:t>Day</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5</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2684669"/>
                  </a:ext>
                </a:extLst>
              </a:tr>
              <a:tr h="543084">
                <a:tc>
                  <a:txBody>
                    <a:bodyPr/>
                    <a:lstStyle/>
                    <a:p>
                      <a:pPr algn="l" fontAlgn="b"/>
                      <a:r>
                        <a:rPr lang="en-GB" sz="1600" b="0" i="0" u="none" strike="noStrike" dirty="0">
                          <a:solidFill>
                            <a:srgbClr val="000000"/>
                          </a:solidFill>
                          <a:effectLst/>
                          <a:latin typeface="Aptos Narrow" panose="020B0004020202020204" pitchFamily="34" charset="0"/>
                        </a:rPr>
                        <a:t>User Stories</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All</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638796115"/>
                  </a:ext>
                </a:extLst>
              </a:tr>
              <a:tr h="543084">
                <a:tc>
                  <a:txBody>
                    <a:bodyPr/>
                    <a:lstStyle/>
                    <a:p>
                      <a:pPr algn="l" fontAlgn="b"/>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2931258228"/>
                  </a:ext>
                </a:extLst>
              </a:tr>
              <a:tr h="543084">
                <a:tc>
                  <a:txBody>
                    <a:bodyPr/>
                    <a:lstStyle/>
                    <a:p>
                      <a:pPr algn="l" fontAlgn="b"/>
                      <a:endParaRPr lang="en-GB" sz="1600" b="0" i="0" u="none" strike="noStrike">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8242220"/>
                  </a:ext>
                </a:extLst>
              </a:tr>
            </a:tbl>
          </a:graphicData>
        </a:graphic>
      </p:graphicFrame>
      <p:sp>
        <p:nvSpPr>
          <p:cNvPr id="2" name="TextBox 1">
            <a:extLst>
              <a:ext uri="{FF2B5EF4-FFF2-40B4-BE49-F238E27FC236}">
                <a16:creationId xmlns:a16="http://schemas.microsoft.com/office/drawing/2014/main" id="{108842F0-96F6-8866-3BF5-382E0EC0D9A8}"/>
              </a:ext>
            </a:extLst>
          </p:cNvPr>
          <p:cNvSpPr txBox="1"/>
          <p:nvPr/>
        </p:nvSpPr>
        <p:spPr>
          <a:xfrm>
            <a:off x="653814" y="643467"/>
            <a:ext cx="2509277" cy="369332"/>
          </a:xfrm>
          <a:prstGeom prst="rect">
            <a:avLst/>
          </a:prstGeom>
          <a:noFill/>
        </p:spPr>
        <p:txBody>
          <a:bodyPr wrap="none" rtlCol="0">
            <a:spAutoFit/>
          </a:bodyPr>
          <a:lstStyle/>
          <a:p>
            <a:r>
              <a:rPr lang="en-GB" dirty="0"/>
              <a:t>Daily Scrum Ceremony </a:t>
            </a:r>
          </a:p>
        </p:txBody>
      </p:sp>
      <p:pic>
        <p:nvPicPr>
          <p:cNvPr id="3" name="Picture 2" descr="A sun and text on a black background&#10;&#10;Description automatically generated">
            <a:extLst>
              <a:ext uri="{FF2B5EF4-FFF2-40B4-BE49-F238E27FC236}">
                <a16:creationId xmlns:a16="http://schemas.microsoft.com/office/drawing/2014/main" id="{36DA8ED3-1220-6FF9-A555-32F5DBA8A299}"/>
              </a:ext>
            </a:extLst>
          </p:cNvPr>
          <p:cNvPicPr>
            <a:picLocks noChangeAspect="1"/>
          </p:cNvPicPr>
          <p:nvPr/>
        </p:nvPicPr>
        <p:blipFill>
          <a:blip r:embed="rId2"/>
          <a:stretch>
            <a:fillRect/>
          </a:stretch>
        </p:blipFill>
        <p:spPr>
          <a:xfrm>
            <a:off x="10853090" y="89075"/>
            <a:ext cx="1245358" cy="910585"/>
          </a:xfrm>
          <a:prstGeom prst="rect">
            <a:avLst/>
          </a:prstGeom>
        </p:spPr>
      </p:pic>
    </p:spTree>
    <p:extLst>
      <p:ext uri="{BB962C8B-B14F-4D97-AF65-F5344CB8AC3E}">
        <p14:creationId xmlns:p14="http://schemas.microsoft.com/office/powerpoint/2010/main" val="1792453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32263450-6AB2-154F-C0F0-A2D89F1E2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925"/>
            <a:ext cx="12192000" cy="6778752"/>
          </a:xfrm>
          <a:prstGeom prst="rect">
            <a:avLst/>
          </a:prstGeom>
        </p:spPr>
      </p:pic>
    </p:spTree>
    <p:extLst>
      <p:ext uri="{BB962C8B-B14F-4D97-AF65-F5344CB8AC3E}">
        <p14:creationId xmlns:p14="http://schemas.microsoft.com/office/powerpoint/2010/main" val="1067008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8A384EA-3EBD-6F56-C714-8C45D93F7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3"/>
            <a:ext cx="12192000" cy="6886222"/>
          </a:xfrm>
          <a:prstGeom prst="rect">
            <a:avLst/>
          </a:prstGeom>
        </p:spPr>
      </p:pic>
    </p:spTree>
    <p:extLst>
      <p:ext uri="{BB962C8B-B14F-4D97-AF65-F5344CB8AC3E}">
        <p14:creationId xmlns:p14="http://schemas.microsoft.com/office/powerpoint/2010/main" val="1494923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7A81F3D-BA30-6FBF-313D-D42780A28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538"/>
            <a:ext cx="12192000" cy="6887367"/>
          </a:xfrm>
          <a:prstGeom prst="rect">
            <a:avLst/>
          </a:prstGeom>
        </p:spPr>
      </p:pic>
    </p:spTree>
    <p:extLst>
      <p:ext uri="{BB962C8B-B14F-4D97-AF65-F5344CB8AC3E}">
        <p14:creationId xmlns:p14="http://schemas.microsoft.com/office/powerpoint/2010/main" val="1855603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yellow wavy lines&#10;&#10;Description automatically generated">
            <a:extLst>
              <a:ext uri="{FF2B5EF4-FFF2-40B4-BE49-F238E27FC236}">
                <a16:creationId xmlns:a16="http://schemas.microsoft.com/office/drawing/2014/main" id="{939B5315-F324-7B8F-C365-FF19EF7D7DB2}"/>
              </a:ext>
            </a:extLst>
          </p:cNvPr>
          <p:cNvPicPr>
            <a:picLocks noChangeAspect="1"/>
          </p:cNvPicPr>
          <p:nvPr/>
        </p:nvPicPr>
        <p:blipFill rotWithShape="1">
          <a:blip r:embed="rId2">
            <a:alphaModFix amt="50000"/>
          </a:blip>
          <a:srcRect l="1871" r="9240"/>
          <a:stretch/>
        </p:blipFill>
        <p:spPr>
          <a:xfrm>
            <a:off x="20" y="1"/>
            <a:ext cx="12191980" cy="6857999"/>
          </a:xfrm>
          <a:prstGeom prst="rect">
            <a:avLst/>
          </a:prstGeom>
        </p:spPr>
      </p:pic>
      <p:sp>
        <p:nvSpPr>
          <p:cNvPr id="2" name="Title 1">
            <a:extLst>
              <a:ext uri="{FF2B5EF4-FFF2-40B4-BE49-F238E27FC236}">
                <a16:creationId xmlns:a16="http://schemas.microsoft.com/office/drawing/2014/main" id="{DCC5FC45-07C2-A605-C7B4-0AB4EDD125D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Day 1 | Scrum 1 Analysis</a:t>
            </a:r>
          </a:p>
        </p:txBody>
      </p:sp>
    </p:spTree>
    <p:extLst>
      <p:ext uri="{BB962C8B-B14F-4D97-AF65-F5344CB8AC3E}">
        <p14:creationId xmlns:p14="http://schemas.microsoft.com/office/powerpoint/2010/main" val="4518539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yellow wavy lines&#10;&#10;Description automatically generated">
            <a:extLst>
              <a:ext uri="{FF2B5EF4-FFF2-40B4-BE49-F238E27FC236}">
                <a16:creationId xmlns:a16="http://schemas.microsoft.com/office/drawing/2014/main" id="{939B5315-F324-7B8F-C365-FF19EF7D7DB2}"/>
              </a:ext>
            </a:extLst>
          </p:cNvPr>
          <p:cNvPicPr>
            <a:picLocks noChangeAspect="1"/>
          </p:cNvPicPr>
          <p:nvPr/>
        </p:nvPicPr>
        <p:blipFill rotWithShape="1">
          <a:blip r:embed="rId2">
            <a:alphaModFix amt="50000"/>
          </a:blip>
          <a:srcRect l="1871" r="9240"/>
          <a:stretch/>
        </p:blipFill>
        <p:spPr>
          <a:xfrm>
            <a:off x="20" y="1"/>
            <a:ext cx="12191980" cy="6857999"/>
          </a:xfrm>
          <a:prstGeom prst="rect">
            <a:avLst/>
          </a:prstGeom>
        </p:spPr>
      </p:pic>
      <p:sp>
        <p:nvSpPr>
          <p:cNvPr id="2" name="Title 1">
            <a:extLst>
              <a:ext uri="{FF2B5EF4-FFF2-40B4-BE49-F238E27FC236}">
                <a16:creationId xmlns:a16="http://schemas.microsoft.com/office/drawing/2014/main" id="{DCC5FC45-07C2-A605-C7B4-0AB4EDD125D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Day 6 | Scrum 5 Review</a:t>
            </a:r>
          </a:p>
        </p:txBody>
      </p:sp>
    </p:spTree>
    <p:extLst>
      <p:ext uri="{BB962C8B-B14F-4D97-AF65-F5344CB8AC3E}">
        <p14:creationId xmlns:p14="http://schemas.microsoft.com/office/powerpoint/2010/main" val="3517461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5F26D23E-C954-DB00-E91D-A03CBE740047}"/>
              </a:ext>
            </a:extLst>
          </p:cNvPr>
          <p:cNvGraphicFramePr>
            <a:graphicFrameLocks noGrp="1"/>
          </p:cNvGraphicFramePr>
          <p:nvPr>
            <p:extLst>
              <p:ext uri="{D42A27DB-BD31-4B8C-83A1-F6EECF244321}">
                <p14:modId xmlns:p14="http://schemas.microsoft.com/office/powerpoint/2010/main" val="1049149810"/>
              </p:ext>
            </p:extLst>
          </p:nvPr>
        </p:nvGraphicFramePr>
        <p:xfrm>
          <a:off x="786945" y="1148080"/>
          <a:ext cx="10784945" cy="4174368"/>
        </p:xfrm>
        <a:graphic>
          <a:graphicData uri="http://schemas.openxmlformats.org/drawingml/2006/table">
            <a:tbl>
              <a:tblPr firstRow="1" bandRow="1">
                <a:tableStyleId>{5C22544A-7EE6-4342-B048-85BDC9FD1C3A}</a:tableStyleId>
              </a:tblPr>
              <a:tblGrid>
                <a:gridCol w="1082830">
                  <a:extLst>
                    <a:ext uri="{9D8B030D-6E8A-4147-A177-3AD203B41FA5}">
                      <a16:colId xmlns:a16="http://schemas.microsoft.com/office/drawing/2014/main" val="306550180"/>
                    </a:ext>
                  </a:extLst>
                </a:gridCol>
                <a:gridCol w="1668082">
                  <a:extLst>
                    <a:ext uri="{9D8B030D-6E8A-4147-A177-3AD203B41FA5}">
                      <a16:colId xmlns:a16="http://schemas.microsoft.com/office/drawing/2014/main" val="3998328185"/>
                    </a:ext>
                  </a:extLst>
                </a:gridCol>
                <a:gridCol w="8034033">
                  <a:extLst>
                    <a:ext uri="{9D8B030D-6E8A-4147-A177-3AD203B41FA5}">
                      <a16:colId xmlns:a16="http://schemas.microsoft.com/office/drawing/2014/main" val="1676599030"/>
                    </a:ext>
                  </a:extLst>
                </a:gridCol>
              </a:tblGrid>
              <a:tr h="210278">
                <a:tc gridSpan="2">
                  <a:txBody>
                    <a:bodyPr/>
                    <a:lstStyle/>
                    <a:p>
                      <a:pPr algn="l" fontAlgn="b"/>
                      <a:r>
                        <a:rPr lang="en-GB" sz="1600" b="1" i="0" u="none" strike="noStrike" dirty="0">
                          <a:solidFill>
                            <a:schemeClr val="bg1"/>
                          </a:solidFill>
                          <a:effectLst/>
                          <a:latin typeface="Aptos Narrow" panose="020B0004020202020204" pitchFamily="34" charset="0"/>
                        </a:rPr>
                        <a:t>DETAILS</a:t>
                      </a:r>
                    </a:p>
                  </a:txBody>
                  <a:tcPr marL="13564" marR="13564" marT="13564" marB="0" anchor="ctr"/>
                </a:tc>
                <a:tc hMerge="1">
                  <a:txBody>
                    <a:bodyPr/>
                    <a:lstStyle/>
                    <a:p>
                      <a:endParaRPr/>
                    </a:p>
                  </a:txBody>
                  <a:tcPr marL="13564" marR="13564" marT="13564" marB="0" anchor="ctr"/>
                </a:tc>
                <a:tc>
                  <a:txBody>
                    <a:bodyPr/>
                    <a:lstStyle/>
                    <a:p>
                      <a:pPr algn="l" fontAlgn="b"/>
                      <a:r>
                        <a:rPr lang="en-GB" sz="1600" u="none" strike="noStrike" dirty="0">
                          <a:solidFill>
                            <a:schemeClr val="bg1"/>
                          </a:solidFill>
                          <a:effectLst/>
                        </a:rPr>
                        <a:t>DESCRIPTION</a:t>
                      </a:r>
                      <a:endParaRPr lang="en-GB" sz="1600" b="1" i="0" u="none" strike="noStrike" dirty="0">
                        <a:solidFill>
                          <a:schemeClr val="bg1"/>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3107480"/>
                  </a:ext>
                </a:extLst>
              </a:tr>
              <a:tr h="375202">
                <a:tc>
                  <a:txBody>
                    <a:bodyPr/>
                    <a:lstStyle/>
                    <a:p>
                      <a:pPr algn="l" fontAlgn="b"/>
                      <a:r>
                        <a:rPr lang="en-GB" sz="1600" b="0" i="0" u="none" strike="noStrike" dirty="0">
                          <a:solidFill>
                            <a:srgbClr val="000000"/>
                          </a:solidFill>
                          <a:effectLst/>
                          <a:latin typeface="Aptos Narrow" panose="020B0004020202020204" pitchFamily="34" charset="0"/>
                        </a:rPr>
                        <a:t>Sprint</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a:t>
                      </a:r>
                    </a:p>
                  </a:txBody>
                  <a:tcPr marL="13564" marR="13564" marT="13564" marB="0" anchor="ctr"/>
                </a:tc>
                <a:tc rowSpan="7">
                  <a:txBody>
                    <a:bodyPr/>
                    <a:lstStyle/>
                    <a:p>
                      <a:pPr algn="l" fontAlgn="b"/>
                      <a:r>
                        <a:rPr lang="en-US" sz="1600" b="0" i="0" u="none" strike="noStrike" dirty="0">
                          <a:solidFill>
                            <a:srgbClr val="000000"/>
                          </a:solidFill>
                          <a:effectLst/>
                          <a:latin typeface="Aptos Narrow" panose="020B0004020202020204" pitchFamily="34" charset="0"/>
                        </a:rPr>
                        <a:t>Once the code has been brought ready to deploy, we:</a:t>
                      </a:r>
                    </a:p>
                    <a:p>
                      <a:pPr algn="l" fontAlgn="b"/>
                      <a:endParaRPr lang="en-US" sz="1600" b="0" i="0" u="none" strike="noStrike" dirty="0">
                        <a:solidFill>
                          <a:srgbClr val="000000"/>
                        </a:solidFill>
                        <a:effectLst/>
                        <a:latin typeface="Aptos Narrow" panose="020B0004020202020204" pitchFamily="34" charset="0"/>
                      </a:endParaRPr>
                    </a:p>
                    <a:p>
                      <a:pPr marL="285750" indent="-285750" algn="l" fontAlgn="b">
                        <a:buFontTx/>
                        <a:buChar char="-"/>
                      </a:pPr>
                      <a:r>
                        <a:rPr lang="en-US" sz="1600" b="0" i="0" u="none" strike="noStrike" dirty="0">
                          <a:solidFill>
                            <a:srgbClr val="000000"/>
                          </a:solidFill>
                          <a:effectLst/>
                          <a:latin typeface="Aptos Narrow" panose="020B0004020202020204" pitchFamily="34" charset="0"/>
                        </a:rPr>
                        <a:t>Seek feedback from the client via a demo</a:t>
                      </a:r>
                    </a:p>
                    <a:p>
                      <a:pPr marL="285750" indent="-285750" algn="l" fontAlgn="b">
                        <a:buFontTx/>
                        <a:buChar char="-"/>
                      </a:pPr>
                      <a:r>
                        <a:rPr lang="en-US" sz="1600" b="0" i="0" u="none" strike="noStrike" dirty="0">
                          <a:solidFill>
                            <a:srgbClr val="000000"/>
                          </a:solidFill>
                          <a:effectLst/>
                          <a:latin typeface="Aptos Narrow" panose="020B0004020202020204" pitchFamily="34" charset="0"/>
                        </a:rPr>
                        <a:t>I gather the feedback and present it to the team</a:t>
                      </a:r>
                    </a:p>
                    <a:p>
                      <a:pPr marL="285750" indent="-285750" algn="l" fontAlgn="b">
                        <a:buFontTx/>
                        <a:buChar char="-"/>
                      </a:pPr>
                      <a:r>
                        <a:rPr lang="en-US" sz="1600" b="0" i="0" u="none" strike="noStrike" dirty="0">
                          <a:solidFill>
                            <a:srgbClr val="000000"/>
                          </a:solidFill>
                          <a:effectLst/>
                          <a:latin typeface="Aptos Narrow" panose="020B0004020202020204" pitchFamily="34" charset="0"/>
                        </a:rPr>
                        <a:t>In a scrum we discuss how to proceed, and I present the new deadlines for the changes</a:t>
                      </a:r>
                    </a:p>
                    <a:p>
                      <a:pPr marL="285750" indent="-285750" algn="l" fontAlgn="b">
                        <a:buFontTx/>
                        <a:buChar char="-"/>
                      </a:pPr>
                      <a:r>
                        <a:rPr lang="en-US" sz="1600" b="0" i="0" u="none" strike="noStrike" dirty="0">
                          <a:solidFill>
                            <a:srgbClr val="000000"/>
                          </a:solidFill>
                          <a:effectLst/>
                          <a:latin typeface="Aptos Narrow" panose="020B0004020202020204" pitchFamily="34" charset="0"/>
                        </a:rPr>
                        <a:t>The team goes off to implement changes </a:t>
                      </a:r>
                    </a:p>
                    <a:p>
                      <a:pPr marL="285750" indent="-285750" algn="l" fontAlgn="b">
                        <a:buFontTx/>
                        <a:buChar char="-"/>
                      </a:pPr>
                      <a:r>
                        <a:rPr lang="en-US" sz="1600" b="0" i="0" u="none" strike="noStrike" dirty="0">
                          <a:solidFill>
                            <a:srgbClr val="000000"/>
                          </a:solidFill>
                          <a:effectLst/>
                          <a:latin typeface="Aptos Narrow" panose="020B0004020202020204" pitchFamily="34" charset="0"/>
                        </a:rPr>
                        <a:t>I update the client and other teams.</a:t>
                      </a:r>
                    </a:p>
                    <a:p>
                      <a:pPr marL="342900" indent="-342900" algn="l" fontAlgn="b">
                        <a:buFont typeface="+mj-lt"/>
                        <a:buAutoNum type="arabicPeriod"/>
                      </a:pPr>
                      <a:endParaRPr lang="en-US" sz="1600" b="0" i="0" u="none" strike="noStrike" dirty="0">
                        <a:solidFill>
                          <a:srgbClr val="000000"/>
                        </a:solidFill>
                        <a:effectLst/>
                        <a:latin typeface="Aptos Narrow" panose="020B0004020202020204" pitchFamily="34" charset="0"/>
                      </a:endParaRPr>
                    </a:p>
                    <a:p>
                      <a:pPr marL="0" indent="0" algn="l" fontAlgn="b">
                        <a:buFont typeface="+mj-lt"/>
                        <a:buNone/>
                      </a:pPr>
                      <a:endParaRPr lang="en-US" sz="1600" b="0" i="0" u="none" strike="noStrike" dirty="0">
                        <a:solidFill>
                          <a:srgbClr val="000000"/>
                        </a:solidFill>
                        <a:effectLst/>
                        <a:latin typeface="Aptos Narrow" panose="020B0004020202020204" pitchFamily="34" charset="0"/>
                      </a:endParaRPr>
                    </a:p>
                  </a:txBody>
                  <a:tcPr marL="13564" marR="13564" marT="13564" marB="0"/>
                </a:tc>
                <a:extLst>
                  <a:ext uri="{0D108BD9-81ED-4DB2-BD59-A6C34878D82A}">
                    <a16:rowId xmlns:a16="http://schemas.microsoft.com/office/drawing/2014/main" val="1493604769"/>
                  </a:ext>
                </a:extLst>
              </a:tr>
              <a:tr h="375202">
                <a:tc>
                  <a:txBody>
                    <a:bodyPr/>
                    <a:lstStyle/>
                    <a:p>
                      <a:pPr algn="l" fontAlgn="b"/>
                      <a:r>
                        <a:rPr lang="en-GB" sz="1600" b="0" i="0" u="none" strike="noStrike" dirty="0">
                          <a:solidFill>
                            <a:srgbClr val="000000"/>
                          </a:solidFill>
                          <a:effectLst/>
                          <a:latin typeface="Aptos Narrow" panose="020B0004020202020204" pitchFamily="34" charset="0"/>
                        </a:rPr>
                        <a:t>Phase</a:t>
                      </a:r>
                    </a:p>
                  </a:txBody>
                  <a:tcPr marL="13564" marR="13564" marT="13564"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GB" sz="1600" u="none" strike="noStrike" dirty="0">
                          <a:effectLst/>
                        </a:rPr>
                        <a:t>Design</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0132438"/>
                  </a:ext>
                </a:extLst>
              </a:tr>
              <a:tr h="531620">
                <a:tc>
                  <a:txBody>
                    <a:bodyPr/>
                    <a:lstStyle/>
                    <a:p>
                      <a:pPr algn="l" fontAlgn="b"/>
                      <a:r>
                        <a:rPr lang="en-GB" sz="1600" u="none" strike="noStrike" dirty="0">
                          <a:effectLst/>
                        </a:rPr>
                        <a:t>Role</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Project Manager/Scrum master</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3770495733"/>
                  </a:ext>
                </a:extLst>
              </a:tr>
              <a:tr h="375202">
                <a:tc>
                  <a:txBody>
                    <a:bodyPr/>
                    <a:lstStyle/>
                    <a:p>
                      <a:pPr algn="l" fontAlgn="b"/>
                      <a:r>
                        <a:rPr lang="en-GB" sz="1600" u="none" strike="noStrike" dirty="0">
                          <a:effectLst/>
                        </a:rPr>
                        <a:t>Day</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US" sz="1600" b="0" i="0" u="none" strike="noStrike" dirty="0">
                          <a:solidFill>
                            <a:srgbClr val="000000"/>
                          </a:solidFill>
                          <a:effectLst/>
                          <a:latin typeface="Aptos Narrow" panose="020B0004020202020204" pitchFamily="34" charset="0"/>
                        </a:rPr>
                        <a:t>6</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2684669"/>
                  </a:ext>
                </a:extLst>
              </a:tr>
              <a:tr h="375202">
                <a:tc>
                  <a:txBody>
                    <a:bodyPr/>
                    <a:lstStyle/>
                    <a:p>
                      <a:pPr algn="l" fontAlgn="b"/>
                      <a:r>
                        <a:rPr lang="en-GB" sz="1600" b="0" i="0" u="none" strike="noStrike" dirty="0">
                          <a:solidFill>
                            <a:srgbClr val="000000"/>
                          </a:solidFill>
                          <a:effectLst/>
                          <a:latin typeface="Aptos Narrow" panose="020B0004020202020204" pitchFamily="34" charset="0"/>
                        </a:rPr>
                        <a:t>User Stories</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All</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638796115"/>
                  </a:ext>
                </a:extLst>
              </a:tr>
              <a:tr h="375202">
                <a:tc>
                  <a:txBody>
                    <a:bodyPr/>
                    <a:lstStyle/>
                    <a:p>
                      <a:pPr algn="l" fontAlgn="b"/>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2931258228"/>
                  </a:ext>
                </a:extLst>
              </a:tr>
              <a:tr h="1295870">
                <a:tc>
                  <a:txBody>
                    <a:bodyPr/>
                    <a:lstStyle/>
                    <a:p>
                      <a:pPr algn="l" fontAlgn="b"/>
                      <a:endParaRPr lang="en-GB" sz="1600" b="0" i="0" u="none" strike="noStrike">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8242220"/>
                  </a:ext>
                </a:extLst>
              </a:tr>
            </a:tbl>
          </a:graphicData>
        </a:graphic>
      </p:graphicFrame>
      <p:sp>
        <p:nvSpPr>
          <p:cNvPr id="2" name="TextBox 1">
            <a:extLst>
              <a:ext uri="{FF2B5EF4-FFF2-40B4-BE49-F238E27FC236}">
                <a16:creationId xmlns:a16="http://schemas.microsoft.com/office/drawing/2014/main" id="{108842F0-96F6-8866-3BF5-382E0EC0D9A8}"/>
              </a:ext>
            </a:extLst>
          </p:cNvPr>
          <p:cNvSpPr txBox="1"/>
          <p:nvPr/>
        </p:nvSpPr>
        <p:spPr>
          <a:xfrm>
            <a:off x="638387" y="82900"/>
            <a:ext cx="2509277" cy="369332"/>
          </a:xfrm>
          <a:prstGeom prst="rect">
            <a:avLst/>
          </a:prstGeom>
          <a:noFill/>
        </p:spPr>
        <p:txBody>
          <a:bodyPr wrap="none" rtlCol="0">
            <a:spAutoFit/>
          </a:bodyPr>
          <a:lstStyle/>
          <a:p>
            <a:r>
              <a:rPr lang="en-GB" dirty="0"/>
              <a:t>Daily Scrum Ceremony </a:t>
            </a:r>
          </a:p>
        </p:txBody>
      </p:sp>
      <p:pic>
        <p:nvPicPr>
          <p:cNvPr id="3" name="Picture 2" descr="A sun and text on a black background&#10;&#10;Description automatically generated">
            <a:extLst>
              <a:ext uri="{FF2B5EF4-FFF2-40B4-BE49-F238E27FC236}">
                <a16:creationId xmlns:a16="http://schemas.microsoft.com/office/drawing/2014/main" id="{36DA8ED3-1220-6FF9-A555-32F5DBA8A299}"/>
              </a:ext>
            </a:extLst>
          </p:cNvPr>
          <p:cNvPicPr>
            <a:picLocks noChangeAspect="1"/>
          </p:cNvPicPr>
          <p:nvPr/>
        </p:nvPicPr>
        <p:blipFill>
          <a:blip r:embed="rId2"/>
          <a:stretch>
            <a:fillRect/>
          </a:stretch>
        </p:blipFill>
        <p:spPr>
          <a:xfrm>
            <a:off x="10853090" y="89075"/>
            <a:ext cx="1245358" cy="910585"/>
          </a:xfrm>
          <a:prstGeom prst="rect">
            <a:avLst/>
          </a:prstGeom>
        </p:spPr>
      </p:pic>
    </p:spTree>
    <p:extLst>
      <p:ext uri="{BB962C8B-B14F-4D97-AF65-F5344CB8AC3E}">
        <p14:creationId xmlns:p14="http://schemas.microsoft.com/office/powerpoint/2010/main" val="1177101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A921711-E739-EA1F-9467-7FAF33F3F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5" y="-144113"/>
            <a:ext cx="12105909" cy="5601938"/>
          </a:xfrm>
          <a:prstGeom prst="rect">
            <a:avLst/>
          </a:prstGeom>
        </p:spPr>
      </p:pic>
    </p:spTree>
    <p:extLst>
      <p:ext uri="{BB962C8B-B14F-4D97-AF65-F5344CB8AC3E}">
        <p14:creationId xmlns:p14="http://schemas.microsoft.com/office/powerpoint/2010/main" val="3104627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26D23E-C954-DB00-E91D-A03CBE740047}"/>
              </a:ext>
            </a:extLst>
          </p:cNvPr>
          <p:cNvGraphicFramePr>
            <a:graphicFrameLocks noGrp="1"/>
          </p:cNvGraphicFramePr>
          <p:nvPr/>
        </p:nvGraphicFramePr>
        <p:xfrm>
          <a:off x="967563" y="1286462"/>
          <a:ext cx="10249785" cy="4105954"/>
        </p:xfrm>
        <a:graphic>
          <a:graphicData uri="http://schemas.openxmlformats.org/drawingml/2006/table">
            <a:tbl>
              <a:tblPr firstRow="1" bandRow="1">
                <a:tableStyleId>{5C22544A-7EE6-4342-B048-85BDC9FD1C3A}</a:tableStyleId>
              </a:tblPr>
              <a:tblGrid>
                <a:gridCol w="1029099">
                  <a:extLst>
                    <a:ext uri="{9D8B030D-6E8A-4147-A177-3AD203B41FA5}">
                      <a16:colId xmlns:a16="http://schemas.microsoft.com/office/drawing/2014/main" val="306550180"/>
                    </a:ext>
                  </a:extLst>
                </a:gridCol>
                <a:gridCol w="1238139">
                  <a:extLst>
                    <a:ext uri="{9D8B030D-6E8A-4147-A177-3AD203B41FA5}">
                      <a16:colId xmlns:a16="http://schemas.microsoft.com/office/drawing/2014/main" val="3998328185"/>
                    </a:ext>
                  </a:extLst>
                </a:gridCol>
                <a:gridCol w="7982547">
                  <a:extLst>
                    <a:ext uri="{9D8B030D-6E8A-4147-A177-3AD203B41FA5}">
                      <a16:colId xmlns:a16="http://schemas.microsoft.com/office/drawing/2014/main" val="1676599030"/>
                    </a:ext>
                  </a:extLst>
                </a:gridCol>
              </a:tblGrid>
              <a:tr h="304366">
                <a:tc gridSpan="2">
                  <a:txBody>
                    <a:bodyPr/>
                    <a:lstStyle/>
                    <a:p>
                      <a:pPr algn="l" fontAlgn="b"/>
                      <a:r>
                        <a:rPr lang="en-GB" sz="1600" b="1" i="0" u="none" strike="noStrike" dirty="0">
                          <a:solidFill>
                            <a:schemeClr val="bg1"/>
                          </a:solidFill>
                          <a:effectLst/>
                          <a:latin typeface="Aptos Narrow" panose="020B0004020202020204" pitchFamily="34" charset="0"/>
                        </a:rPr>
                        <a:t>DETAILS</a:t>
                      </a:r>
                    </a:p>
                  </a:txBody>
                  <a:tcPr marL="13564" marR="13564" marT="13564" marB="0" anchor="ctr"/>
                </a:tc>
                <a:tc hMerge="1">
                  <a:txBody>
                    <a:bodyPr/>
                    <a:lstStyle/>
                    <a:p>
                      <a:endParaRPr/>
                    </a:p>
                  </a:txBody>
                  <a:tcPr marL="13564" marR="13564" marT="13564" marB="0" anchor="ctr"/>
                </a:tc>
                <a:tc>
                  <a:txBody>
                    <a:bodyPr/>
                    <a:lstStyle/>
                    <a:p>
                      <a:pPr algn="l" fontAlgn="b"/>
                      <a:r>
                        <a:rPr lang="en-GB" sz="1600" u="none" strike="noStrike" dirty="0">
                          <a:solidFill>
                            <a:schemeClr val="bg1"/>
                          </a:solidFill>
                          <a:effectLst/>
                        </a:rPr>
                        <a:t>DESCRIPTION</a:t>
                      </a:r>
                      <a:endParaRPr lang="en-GB" sz="1600" b="1" i="0" u="none" strike="noStrike" dirty="0">
                        <a:solidFill>
                          <a:schemeClr val="bg1"/>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3107480"/>
                  </a:ext>
                </a:extLst>
              </a:tr>
              <a:tr h="543084">
                <a:tc>
                  <a:txBody>
                    <a:bodyPr/>
                    <a:lstStyle/>
                    <a:p>
                      <a:pPr algn="l" fontAlgn="b"/>
                      <a:r>
                        <a:rPr lang="en-GB" sz="1600" b="0" i="0" u="none" strike="noStrike" dirty="0">
                          <a:solidFill>
                            <a:srgbClr val="000000"/>
                          </a:solidFill>
                          <a:effectLst/>
                          <a:latin typeface="Aptos Narrow" panose="020B0004020202020204" pitchFamily="34" charset="0"/>
                        </a:rPr>
                        <a:t>Sprint</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a:t>
                      </a:r>
                    </a:p>
                  </a:txBody>
                  <a:tcPr marL="13564" marR="13564" marT="13564" marB="0" anchor="ctr"/>
                </a:tc>
                <a:tc rowSpan="7">
                  <a:txBody>
                    <a:bodyPr/>
                    <a:lstStyle/>
                    <a:p>
                      <a:pPr algn="l" fontAlgn="b"/>
                      <a:r>
                        <a:rPr lang="en-US" sz="1600" b="0" i="0" u="none" strike="noStrike" dirty="0">
                          <a:solidFill>
                            <a:srgbClr val="000000"/>
                          </a:solidFill>
                          <a:effectLst/>
                          <a:latin typeface="Aptos Narrow" panose="020B0004020202020204" pitchFamily="34" charset="0"/>
                        </a:rPr>
                        <a:t>Review what can be done differently.</a:t>
                      </a:r>
                    </a:p>
                  </a:txBody>
                  <a:tcPr marL="13564" marR="13564" marT="13564" marB="0"/>
                </a:tc>
                <a:extLst>
                  <a:ext uri="{0D108BD9-81ED-4DB2-BD59-A6C34878D82A}">
                    <a16:rowId xmlns:a16="http://schemas.microsoft.com/office/drawing/2014/main" val="1493604769"/>
                  </a:ext>
                </a:extLst>
              </a:tr>
              <a:tr h="543084">
                <a:tc>
                  <a:txBody>
                    <a:bodyPr/>
                    <a:lstStyle/>
                    <a:p>
                      <a:pPr algn="l" fontAlgn="b"/>
                      <a:r>
                        <a:rPr lang="en-GB" sz="1600" b="0" i="0" u="none" strike="noStrike" dirty="0">
                          <a:solidFill>
                            <a:srgbClr val="000000"/>
                          </a:solidFill>
                          <a:effectLst/>
                          <a:latin typeface="Aptos Narrow" panose="020B0004020202020204" pitchFamily="34" charset="0"/>
                        </a:rPr>
                        <a:t>Phase</a:t>
                      </a:r>
                    </a:p>
                  </a:txBody>
                  <a:tcPr marL="13564" marR="13564" marT="13564" marB="0" anchor="ctr"/>
                </a:tc>
                <a:tc>
                  <a:txBody>
                    <a:bodyPr/>
                    <a:lstStyle/>
                    <a:p>
                      <a:pPr algn="ctr" fontAlgn="b"/>
                      <a:r>
                        <a:rPr lang="en-GB" sz="1600" u="none" strike="noStrike" dirty="0">
                          <a:effectLst/>
                        </a:rPr>
                        <a:t>Review</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0132438"/>
                  </a:ext>
                </a:extLst>
              </a:tr>
              <a:tr h="543084">
                <a:tc>
                  <a:txBody>
                    <a:bodyPr/>
                    <a:lstStyle/>
                    <a:p>
                      <a:pPr algn="l" fontAlgn="b"/>
                      <a:r>
                        <a:rPr lang="en-GB" sz="1600" u="none" strike="noStrike" dirty="0">
                          <a:effectLst/>
                        </a:rPr>
                        <a:t>Role</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US" sz="1600" b="0" i="0" u="none" strike="noStrike" dirty="0">
                          <a:solidFill>
                            <a:srgbClr val="000000"/>
                          </a:solidFill>
                          <a:effectLst/>
                          <a:latin typeface="Aptos Narrow" panose="020B0004020202020204" pitchFamily="34" charset="0"/>
                        </a:rPr>
                        <a:t>UX Designer</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3770495733"/>
                  </a:ext>
                </a:extLst>
              </a:tr>
              <a:tr h="543084">
                <a:tc>
                  <a:txBody>
                    <a:bodyPr/>
                    <a:lstStyle/>
                    <a:p>
                      <a:pPr algn="l" fontAlgn="b"/>
                      <a:r>
                        <a:rPr lang="en-GB" sz="1600" u="none" strike="noStrike" dirty="0">
                          <a:effectLst/>
                        </a:rPr>
                        <a:t>Day</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6</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2684669"/>
                  </a:ext>
                </a:extLst>
              </a:tr>
              <a:tr h="543084">
                <a:tc>
                  <a:txBody>
                    <a:bodyPr/>
                    <a:lstStyle/>
                    <a:p>
                      <a:pPr algn="l" fontAlgn="b"/>
                      <a:r>
                        <a:rPr lang="en-GB" sz="1600" b="0" i="0" u="none" strike="noStrike" dirty="0">
                          <a:solidFill>
                            <a:srgbClr val="000000"/>
                          </a:solidFill>
                          <a:effectLst/>
                          <a:latin typeface="Aptos Narrow" panose="020B0004020202020204" pitchFamily="34" charset="0"/>
                        </a:rPr>
                        <a:t>User Stories</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All</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638796115"/>
                  </a:ext>
                </a:extLst>
              </a:tr>
              <a:tr h="543084">
                <a:tc>
                  <a:txBody>
                    <a:bodyPr/>
                    <a:lstStyle/>
                    <a:p>
                      <a:pPr algn="l" fontAlgn="b"/>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2931258228"/>
                  </a:ext>
                </a:extLst>
              </a:tr>
              <a:tr h="543084">
                <a:tc>
                  <a:txBody>
                    <a:bodyPr/>
                    <a:lstStyle/>
                    <a:p>
                      <a:pPr algn="l" fontAlgn="b"/>
                      <a:endParaRPr lang="en-GB" sz="1600" b="0" i="0" u="none" strike="noStrike">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8242220"/>
                  </a:ext>
                </a:extLst>
              </a:tr>
            </a:tbl>
          </a:graphicData>
        </a:graphic>
      </p:graphicFrame>
      <p:sp>
        <p:nvSpPr>
          <p:cNvPr id="2" name="TextBox 1">
            <a:extLst>
              <a:ext uri="{FF2B5EF4-FFF2-40B4-BE49-F238E27FC236}">
                <a16:creationId xmlns:a16="http://schemas.microsoft.com/office/drawing/2014/main" id="{108842F0-96F6-8866-3BF5-382E0EC0D9A8}"/>
              </a:ext>
            </a:extLst>
          </p:cNvPr>
          <p:cNvSpPr txBox="1"/>
          <p:nvPr/>
        </p:nvSpPr>
        <p:spPr>
          <a:xfrm>
            <a:off x="653814" y="643467"/>
            <a:ext cx="2509277" cy="369332"/>
          </a:xfrm>
          <a:prstGeom prst="rect">
            <a:avLst/>
          </a:prstGeom>
          <a:noFill/>
        </p:spPr>
        <p:txBody>
          <a:bodyPr wrap="none" rtlCol="0">
            <a:spAutoFit/>
          </a:bodyPr>
          <a:lstStyle/>
          <a:p>
            <a:r>
              <a:rPr lang="en-GB" dirty="0"/>
              <a:t>Daily Scrum Ceremony </a:t>
            </a:r>
          </a:p>
        </p:txBody>
      </p:sp>
      <p:pic>
        <p:nvPicPr>
          <p:cNvPr id="3" name="Picture 2" descr="A sun and text on a black background&#10;&#10;Description automatically generated">
            <a:extLst>
              <a:ext uri="{FF2B5EF4-FFF2-40B4-BE49-F238E27FC236}">
                <a16:creationId xmlns:a16="http://schemas.microsoft.com/office/drawing/2014/main" id="{36DA8ED3-1220-6FF9-A555-32F5DBA8A299}"/>
              </a:ext>
            </a:extLst>
          </p:cNvPr>
          <p:cNvPicPr>
            <a:picLocks noChangeAspect="1"/>
          </p:cNvPicPr>
          <p:nvPr/>
        </p:nvPicPr>
        <p:blipFill>
          <a:blip r:embed="rId2"/>
          <a:stretch>
            <a:fillRect/>
          </a:stretch>
        </p:blipFill>
        <p:spPr>
          <a:xfrm>
            <a:off x="10853090" y="89075"/>
            <a:ext cx="1245358" cy="910585"/>
          </a:xfrm>
          <a:prstGeom prst="rect">
            <a:avLst/>
          </a:prstGeom>
        </p:spPr>
      </p:pic>
    </p:spTree>
    <p:extLst>
      <p:ext uri="{BB962C8B-B14F-4D97-AF65-F5344CB8AC3E}">
        <p14:creationId xmlns:p14="http://schemas.microsoft.com/office/powerpoint/2010/main" val="52191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2A4F56D-88E6-7C4D-C710-51E96E992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981"/>
            <a:ext cx="12129810" cy="6821805"/>
          </a:xfrm>
          <a:prstGeom prst="rect">
            <a:avLst/>
          </a:prstGeom>
        </p:spPr>
      </p:pic>
    </p:spTree>
    <p:extLst>
      <p:ext uri="{BB962C8B-B14F-4D97-AF65-F5344CB8AC3E}">
        <p14:creationId xmlns:p14="http://schemas.microsoft.com/office/powerpoint/2010/main" val="2321765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4D87E07-7D1A-2085-C5EF-710FE2C64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62" y="-319088"/>
            <a:ext cx="11679414" cy="6548438"/>
          </a:xfrm>
          <a:prstGeom prst="rect">
            <a:avLst/>
          </a:prstGeom>
        </p:spPr>
      </p:pic>
    </p:spTree>
    <p:extLst>
      <p:ext uri="{BB962C8B-B14F-4D97-AF65-F5344CB8AC3E}">
        <p14:creationId xmlns:p14="http://schemas.microsoft.com/office/powerpoint/2010/main" val="490893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yellow wavy lines&#10;&#10;Description automatically generated">
            <a:extLst>
              <a:ext uri="{FF2B5EF4-FFF2-40B4-BE49-F238E27FC236}">
                <a16:creationId xmlns:a16="http://schemas.microsoft.com/office/drawing/2014/main" id="{939B5315-F324-7B8F-C365-FF19EF7D7DB2}"/>
              </a:ext>
            </a:extLst>
          </p:cNvPr>
          <p:cNvPicPr>
            <a:picLocks noChangeAspect="1"/>
          </p:cNvPicPr>
          <p:nvPr/>
        </p:nvPicPr>
        <p:blipFill rotWithShape="1">
          <a:blip r:embed="rId2">
            <a:alphaModFix amt="50000"/>
          </a:blip>
          <a:srcRect l="1871" r="9240"/>
          <a:stretch/>
        </p:blipFill>
        <p:spPr>
          <a:xfrm>
            <a:off x="20" y="1"/>
            <a:ext cx="12191980" cy="6857999"/>
          </a:xfrm>
          <a:prstGeom prst="rect">
            <a:avLst/>
          </a:prstGeom>
        </p:spPr>
      </p:pic>
      <p:sp>
        <p:nvSpPr>
          <p:cNvPr id="2" name="Title 1">
            <a:extLst>
              <a:ext uri="{FF2B5EF4-FFF2-40B4-BE49-F238E27FC236}">
                <a16:creationId xmlns:a16="http://schemas.microsoft.com/office/drawing/2014/main" id="{DCC5FC45-07C2-A605-C7B4-0AB4EDD125D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Day 7 | Scrum 5 Launch</a:t>
            </a:r>
          </a:p>
        </p:txBody>
      </p:sp>
    </p:spTree>
    <p:extLst>
      <p:ext uri="{BB962C8B-B14F-4D97-AF65-F5344CB8AC3E}">
        <p14:creationId xmlns:p14="http://schemas.microsoft.com/office/powerpoint/2010/main" val="39907879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78E5E07F-F70B-3049-486D-4F47A8316BA8}"/>
              </a:ext>
            </a:extLst>
          </p:cNvPr>
          <p:cNvSpPr txBox="1"/>
          <p:nvPr/>
        </p:nvSpPr>
        <p:spPr>
          <a:xfrm>
            <a:off x="267789" y="124794"/>
            <a:ext cx="10159487" cy="369332"/>
          </a:xfrm>
          <a:prstGeom prst="rect">
            <a:avLst/>
          </a:prstGeom>
          <a:noFill/>
        </p:spPr>
        <p:txBody>
          <a:bodyPr wrap="square" rtlCol="0">
            <a:spAutoFit/>
          </a:bodyPr>
          <a:lstStyle/>
          <a:p>
            <a:r>
              <a:rPr lang="en-US" dirty="0"/>
              <a:t>USER STORIES BACKLOG</a:t>
            </a:r>
            <a:endParaRPr lang="en-GB" dirty="0"/>
          </a:p>
        </p:txBody>
      </p:sp>
      <p:pic>
        <p:nvPicPr>
          <p:cNvPr id="4" name="Picture 3" descr="A sun and text on a black background&#10;&#10;Description automatically generated">
            <a:extLst>
              <a:ext uri="{FF2B5EF4-FFF2-40B4-BE49-F238E27FC236}">
                <a16:creationId xmlns:a16="http://schemas.microsoft.com/office/drawing/2014/main" id="{34E0BFE2-6B8B-51A3-5803-BE125511CBEF}"/>
              </a:ext>
            </a:extLst>
          </p:cNvPr>
          <p:cNvPicPr>
            <a:picLocks noChangeAspect="1"/>
          </p:cNvPicPr>
          <p:nvPr/>
        </p:nvPicPr>
        <p:blipFill>
          <a:blip r:embed="rId3"/>
          <a:stretch>
            <a:fillRect/>
          </a:stretch>
        </p:blipFill>
        <p:spPr>
          <a:xfrm>
            <a:off x="10853090" y="89075"/>
            <a:ext cx="1245358" cy="910585"/>
          </a:xfrm>
          <a:prstGeom prst="rect">
            <a:avLst/>
          </a:prstGeom>
        </p:spPr>
      </p:pic>
      <p:graphicFrame>
        <p:nvGraphicFramePr>
          <p:cNvPr id="3" name="Table 2">
            <a:extLst>
              <a:ext uri="{FF2B5EF4-FFF2-40B4-BE49-F238E27FC236}">
                <a16:creationId xmlns:a16="http://schemas.microsoft.com/office/drawing/2014/main" id="{F14DDE7A-9A39-EDAA-9968-19CC8103729D}"/>
              </a:ext>
            </a:extLst>
          </p:cNvPr>
          <p:cNvGraphicFramePr>
            <a:graphicFrameLocks noGrp="1"/>
          </p:cNvGraphicFramePr>
          <p:nvPr>
            <p:extLst>
              <p:ext uri="{D42A27DB-BD31-4B8C-83A1-F6EECF244321}">
                <p14:modId xmlns:p14="http://schemas.microsoft.com/office/powerpoint/2010/main" val="1725915989"/>
              </p:ext>
            </p:extLst>
          </p:nvPr>
        </p:nvGraphicFramePr>
        <p:xfrm>
          <a:off x="267789" y="493169"/>
          <a:ext cx="11656422" cy="6196001"/>
        </p:xfrm>
        <a:graphic>
          <a:graphicData uri="http://schemas.openxmlformats.org/drawingml/2006/table">
            <a:tbl>
              <a:tblPr firstRow="1" bandRow="1">
                <a:tableStyleId>{5C22544A-7EE6-4342-B048-85BDC9FD1C3A}</a:tableStyleId>
              </a:tblPr>
              <a:tblGrid>
                <a:gridCol w="565635">
                  <a:extLst>
                    <a:ext uri="{9D8B030D-6E8A-4147-A177-3AD203B41FA5}">
                      <a16:colId xmlns:a16="http://schemas.microsoft.com/office/drawing/2014/main" val="306550180"/>
                    </a:ext>
                  </a:extLst>
                </a:gridCol>
                <a:gridCol w="776748">
                  <a:extLst>
                    <a:ext uri="{9D8B030D-6E8A-4147-A177-3AD203B41FA5}">
                      <a16:colId xmlns:a16="http://schemas.microsoft.com/office/drawing/2014/main" val="2427290908"/>
                    </a:ext>
                  </a:extLst>
                </a:gridCol>
                <a:gridCol w="2684207">
                  <a:extLst>
                    <a:ext uri="{9D8B030D-6E8A-4147-A177-3AD203B41FA5}">
                      <a16:colId xmlns:a16="http://schemas.microsoft.com/office/drawing/2014/main" val="3998328185"/>
                    </a:ext>
                  </a:extLst>
                </a:gridCol>
                <a:gridCol w="7629832">
                  <a:extLst>
                    <a:ext uri="{9D8B030D-6E8A-4147-A177-3AD203B41FA5}">
                      <a16:colId xmlns:a16="http://schemas.microsoft.com/office/drawing/2014/main" val="1676599030"/>
                    </a:ext>
                  </a:extLst>
                </a:gridCol>
              </a:tblGrid>
              <a:tr h="303149">
                <a:tc>
                  <a:txBody>
                    <a:bodyPr/>
                    <a:lstStyle/>
                    <a:p>
                      <a:pPr algn="l" fontAlgn="b"/>
                      <a:r>
                        <a:rPr lang="en-GB" sz="1600" b="1" i="0" u="none" strike="noStrike" dirty="0">
                          <a:solidFill>
                            <a:schemeClr val="bg1"/>
                          </a:solidFill>
                          <a:effectLst/>
                          <a:latin typeface="Aptos Narrow" panose="020B0004020202020204" pitchFamily="34" charset="0"/>
                        </a:rPr>
                        <a:t>CODE</a:t>
                      </a:r>
                    </a:p>
                  </a:txBody>
                  <a:tcPr marL="13564" marR="13564" marT="13564" marB="0" anchor="ctr"/>
                </a:tc>
                <a:tc>
                  <a:txBody>
                    <a:bodyPr/>
                    <a:lstStyle/>
                    <a:p>
                      <a:pPr algn="l" fontAlgn="b"/>
                      <a:r>
                        <a:rPr lang="en-GB" sz="1600" b="1" i="0" u="none" strike="noStrike" dirty="0">
                          <a:solidFill>
                            <a:schemeClr val="bg1"/>
                          </a:solidFill>
                          <a:effectLst/>
                          <a:latin typeface="Aptos Narrow" panose="020B0004020202020204" pitchFamily="34" charset="0"/>
                        </a:rPr>
                        <a:t>AS A…</a:t>
                      </a:r>
                    </a:p>
                  </a:txBody>
                  <a:tcPr marL="13564" marR="13564" marT="13564" marB="0" anchor="ctr"/>
                </a:tc>
                <a:tc>
                  <a:txBody>
                    <a:bodyPr/>
                    <a:lstStyle/>
                    <a:p>
                      <a:pPr algn="l" fontAlgn="ctr"/>
                      <a:r>
                        <a:rPr lang="en-GB" sz="1600" u="none" strike="noStrike" dirty="0">
                          <a:solidFill>
                            <a:schemeClr val="bg1"/>
                          </a:solidFill>
                          <a:effectLst/>
                        </a:rPr>
                        <a:t>I NEED…</a:t>
                      </a:r>
                      <a:endParaRPr lang="en-GB" sz="1600" b="1" i="0" u="none" strike="noStrike" dirty="0">
                        <a:solidFill>
                          <a:schemeClr val="bg1"/>
                        </a:solidFill>
                        <a:effectLst/>
                        <a:latin typeface="Aptos Narrow" panose="020B0004020202020204" pitchFamily="34" charset="0"/>
                      </a:endParaRPr>
                    </a:p>
                  </a:txBody>
                  <a:tcPr marL="13564" marR="13564" marT="13564" marB="0" anchor="ctr"/>
                </a:tc>
                <a:tc>
                  <a:txBody>
                    <a:bodyPr/>
                    <a:lstStyle/>
                    <a:p>
                      <a:pPr algn="l" fontAlgn="b"/>
                      <a:r>
                        <a:rPr lang="en-GB" sz="1600" b="1" i="0" u="none" strike="noStrike" dirty="0">
                          <a:solidFill>
                            <a:schemeClr val="bg1"/>
                          </a:solidFill>
                          <a:effectLst/>
                          <a:latin typeface="Aptos Narrow" panose="020B0004020202020204" pitchFamily="34" charset="0"/>
                        </a:rPr>
                        <a:t>SO THAT…</a:t>
                      </a:r>
                    </a:p>
                  </a:txBody>
                  <a:tcPr marL="13564" marR="13564" marT="13564" marB="0" anchor="ctr"/>
                </a:tc>
                <a:extLst>
                  <a:ext uri="{0D108BD9-81ED-4DB2-BD59-A6C34878D82A}">
                    <a16:rowId xmlns:a16="http://schemas.microsoft.com/office/drawing/2014/main" val="1513107480"/>
                  </a:ext>
                </a:extLst>
              </a:tr>
              <a:tr h="91031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1600" b="0" i="0" u="none" strike="noStrike" dirty="0">
                          <a:solidFill>
                            <a:srgbClr val="000000"/>
                          </a:solidFill>
                          <a:effectLst/>
                          <a:latin typeface="Aptos Narrow" panose="020B0004020202020204" pitchFamily="34" charset="0"/>
                        </a:rPr>
                        <a:t>101</a:t>
                      </a:r>
                    </a:p>
                  </a:txBody>
                  <a:tcPr marL="13564" marR="13564" marT="1356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1600" b="0" i="0" u="none" strike="noStrike" dirty="0">
                          <a:solidFill>
                            <a:srgbClr val="000000"/>
                          </a:solidFill>
                          <a:effectLst/>
                          <a:latin typeface="Aptos Narrow" panose="020B0004020202020204" pitchFamily="34" charset="0"/>
                        </a:rPr>
                        <a:t>End User</a:t>
                      </a:r>
                    </a:p>
                    <a:p>
                      <a:pPr marL="0" marR="0" lvl="0" indent="0" algn="l" defTabSz="914400" rtl="0" eaLnBrk="1" fontAlgn="b" latinLnBrk="0" hangingPunct="1">
                        <a:lnSpc>
                          <a:spcPct val="100000"/>
                        </a:lnSpc>
                        <a:spcBef>
                          <a:spcPts val="0"/>
                        </a:spcBef>
                        <a:spcAft>
                          <a:spcPts val="0"/>
                        </a:spcAft>
                        <a:buClrTx/>
                        <a:buSzTx/>
                        <a:buFontTx/>
                        <a:buNone/>
                        <a:tabLst/>
                        <a:defRPr/>
                      </a:pPr>
                      <a:endParaRPr lang="en-GB" sz="1600" b="0" i="0" u="none" strike="noStrike" dirty="0">
                        <a:solidFill>
                          <a:srgbClr val="000000"/>
                        </a:solidFill>
                        <a:effectLst/>
                        <a:latin typeface="Aptos Narrow" panose="020B0004020202020204" pitchFamily="34" charset="0"/>
                      </a:endParaRPr>
                    </a:p>
                  </a:txBody>
                  <a:tcPr marL="13564" marR="13564" marT="13564" marB="0"/>
                </a:tc>
                <a:tc>
                  <a:txBody>
                    <a:bodyPr/>
                    <a:lstStyle/>
                    <a:p>
                      <a:pPr algn="l" fontAlgn="ctr"/>
                      <a:r>
                        <a:rPr lang="en-US" sz="1600" b="0" i="0" u="none" strike="noStrike" dirty="0">
                          <a:solidFill>
                            <a:srgbClr val="000000"/>
                          </a:solidFill>
                          <a:effectLst/>
                          <a:latin typeface="Aptos Narrow" panose="020B0004020202020204" pitchFamily="34" charset="0"/>
                        </a:rPr>
                        <a:t>E</a:t>
                      </a:r>
                      <a:r>
                        <a:rPr lang="en-GB" sz="1600" b="0" i="0" u="none" strike="noStrike" dirty="0" err="1">
                          <a:solidFill>
                            <a:srgbClr val="000000"/>
                          </a:solidFill>
                          <a:effectLst/>
                          <a:latin typeface="Aptos Narrow" panose="020B0004020202020204" pitchFamily="34" charset="0"/>
                        </a:rPr>
                        <a:t>nter</a:t>
                      </a:r>
                      <a:r>
                        <a:rPr lang="en-GB" sz="1600" b="0" i="0" u="none" strike="noStrike" dirty="0">
                          <a:solidFill>
                            <a:srgbClr val="000000"/>
                          </a:solidFill>
                          <a:effectLst/>
                          <a:latin typeface="Aptos Narrow" panose="020B0004020202020204" pitchFamily="34" charset="0"/>
                        </a:rPr>
                        <a:t> my name and age, and be able to choose between using the calculator and take an age-appropriate quiz</a:t>
                      </a:r>
                    </a:p>
                  </a:txBody>
                  <a:tcPr marL="13564" marR="13564" marT="13564" marB="0"/>
                </a:tc>
                <a:tc>
                  <a:txBody>
                    <a:bodyPr/>
                    <a:lstStyle/>
                    <a:p>
                      <a:pPr algn="l" fontAlgn="b"/>
                      <a:r>
                        <a:rPr lang="en-US" sz="1600" b="0" i="0" u="none" strike="noStrike" dirty="0">
                          <a:solidFill>
                            <a:srgbClr val="000000"/>
                          </a:solidFill>
                          <a:effectLst/>
                          <a:latin typeface="Aptos Narrow" panose="020B0004020202020204" pitchFamily="34" charset="0"/>
                        </a:rPr>
                        <a:t>I can enter my name and my age when prompted. </a:t>
                      </a:r>
                    </a:p>
                    <a:p>
                      <a:pPr algn="l" fontAlgn="b"/>
                      <a:endParaRPr lang="en-US" sz="1600" b="0" i="0" u="none" strike="noStrike" dirty="0">
                        <a:solidFill>
                          <a:srgbClr val="000000"/>
                        </a:solidFill>
                        <a:effectLst/>
                        <a:latin typeface="Aptos Narrow" panose="020B0004020202020204" pitchFamily="34" charset="0"/>
                      </a:endParaRPr>
                    </a:p>
                    <a:p>
                      <a:pPr algn="l" fontAlgn="b"/>
                      <a:r>
                        <a:rPr lang="en-US" sz="1600" b="0" i="0" u="none" strike="noStrike" dirty="0">
                          <a:solidFill>
                            <a:srgbClr val="000000"/>
                          </a:solidFill>
                          <a:effectLst/>
                          <a:latin typeface="Aptos Narrow" panose="020B0004020202020204" pitchFamily="34" charset="0"/>
                        </a:rPr>
                        <a:t>I can choose whether to use the calculator or take a quiz.</a:t>
                      </a:r>
                    </a:p>
                  </a:txBody>
                  <a:tcPr marL="13564" marR="13564" marT="13564" marB="0"/>
                </a:tc>
                <a:extLst>
                  <a:ext uri="{0D108BD9-81ED-4DB2-BD59-A6C34878D82A}">
                    <a16:rowId xmlns:a16="http://schemas.microsoft.com/office/drawing/2014/main" val="1493604769"/>
                  </a:ext>
                </a:extLst>
              </a:tr>
              <a:tr h="83165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ptos Narrow" panose="020B0004020202020204" pitchFamily="34" charset="0"/>
                        </a:rPr>
                        <a:t>102</a:t>
                      </a:r>
                      <a:endParaRPr lang="en-GB" sz="1600" b="0" i="0" u="none" strike="noStrike" dirty="0">
                        <a:solidFill>
                          <a:srgbClr val="000000"/>
                        </a:solidFill>
                        <a:effectLst/>
                        <a:latin typeface="Aptos Narrow" panose="020B0004020202020204" pitchFamily="34" charset="0"/>
                      </a:endParaRPr>
                    </a:p>
                  </a:txBody>
                  <a:tcPr marL="13564" marR="13564" marT="1356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ptos Narrow" panose="020B0004020202020204" pitchFamily="34" charset="0"/>
                        </a:rPr>
                        <a:t>End User</a:t>
                      </a:r>
                      <a:endParaRPr lang="en-GB" sz="1600" b="0" i="0" u="none" strike="noStrike" dirty="0">
                        <a:solidFill>
                          <a:srgbClr val="000000"/>
                        </a:solidFill>
                        <a:effectLst/>
                        <a:latin typeface="Aptos Narrow" panose="020B0004020202020204" pitchFamily="34" charset="0"/>
                      </a:endParaRPr>
                    </a:p>
                  </a:txBody>
                  <a:tcPr marL="13564" marR="13564" marT="1356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ptos Narrow" panose="020B0004020202020204" pitchFamily="34" charset="0"/>
                        </a:rPr>
                        <a:t>Use the calculator for a range of operations and be able to save &amp; review my results</a:t>
                      </a:r>
                      <a:endParaRPr lang="en-GB" sz="1600" b="0" i="0" u="none" strike="noStrike" dirty="0">
                        <a:solidFill>
                          <a:srgbClr val="000000"/>
                        </a:solidFill>
                        <a:effectLst/>
                        <a:latin typeface="Aptos Narrow" panose="020B0004020202020204" pitchFamily="34" charset="0"/>
                      </a:endParaRPr>
                    </a:p>
                  </a:txBody>
                  <a:tcPr marL="13564" marR="13564" marT="13564" marB="0"/>
                </a:tc>
                <a:tc>
                  <a:txBody>
                    <a:bodyPr/>
                    <a:lstStyle/>
                    <a:p>
                      <a:pPr algn="l" fontAlgn="b"/>
                      <a:r>
                        <a:rPr lang="en-US" sz="1600" b="0" i="0" u="none" strike="noStrike" dirty="0">
                          <a:solidFill>
                            <a:srgbClr val="000000"/>
                          </a:solidFill>
                          <a:effectLst/>
                          <a:latin typeface="Aptos Narrow" panose="020B0004020202020204" pitchFamily="34" charset="0"/>
                        </a:rPr>
                        <a:t>I can carry out operations and save my results of calculations and return to them to see what they were.</a:t>
                      </a:r>
                    </a:p>
                    <a:p>
                      <a:pPr algn="l" fontAlgn="b"/>
                      <a:endParaRPr lang="en-US" sz="1600" b="0" i="0" u="none" strike="noStrike" dirty="0">
                        <a:solidFill>
                          <a:srgbClr val="000000"/>
                        </a:solidFill>
                        <a:effectLst/>
                        <a:latin typeface="Aptos Narrow" panose="020B0004020202020204" pitchFamily="34" charset="0"/>
                      </a:endParaRPr>
                    </a:p>
                    <a:p>
                      <a:pPr algn="l" fontAlgn="b"/>
                      <a:r>
                        <a:rPr lang="en-US" sz="1600" b="0" i="0" u="none" strike="noStrike" dirty="0">
                          <a:solidFill>
                            <a:srgbClr val="000000"/>
                          </a:solidFill>
                          <a:effectLst/>
                          <a:latin typeface="Aptos Narrow" panose="020B0004020202020204" pitchFamily="34" charset="0"/>
                        </a:rPr>
                        <a:t>The user should be able to save the solution and be able to go back and see what it was.</a:t>
                      </a:r>
                    </a:p>
                  </a:txBody>
                  <a:tcPr marL="13564" marR="13564" marT="13564" marB="0"/>
                </a:tc>
                <a:extLst>
                  <a:ext uri="{0D108BD9-81ED-4DB2-BD59-A6C34878D82A}">
                    <a16:rowId xmlns:a16="http://schemas.microsoft.com/office/drawing/2014/main" val="4070132438"/>
                  </a:ext>
                </a:extLst>
              </a:tr>
              <a:tr h="68585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ptos Narrow" panose="020B0004020202020204" pitchFamily="34" charset="0"/>
                        </a:rPr>
                        <a:t>103</a:t>
                      </a:r>
                      <a:endParaRPr lang="en-GB" sz="1600" b="0" i="0" u="none" strike="noStrike" dirty="0">
                        <a:solidFill>
                          <a:srgbClr val="000000"/>
                        </a:solidFill>
                        <a:effectLst/>
                        <a:latin typeface="Aptos Narrow" panose="020B0004020202020204" pitchFamily="34" charset="0"/>
                      </a:endParaRPr>
                    </a:p>
                  </a:txBody>
                  <a:tcPr marL="13564" marR="13564" marT="1356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ptos Narrow" panose="020B0004020202020204" pitchFamily="34" charset="0"/>
                        </a:rPr>
                        <a:t>End User</a:t>
                      </a:r>
                      <a:endParaRPr lang="en-GB" sz="1600" b="0" i="0" u="none" strike="noStrike" dirty="0">
                        <a:solidFill>
                          <a:srgbClr val="000000"/>
                        </a:solidFill>
                        <a:effectLst/>
                        <a:latin typeface="Aptos Narrow" panose="020B0004020202020204" pitchFamily="34" charset="0"/>
                      </a:endParaRPr>
                    </a:p>
                  </a:txBody>
                  <a:tcPr marL="13564" marR="13564" marT="13564"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ptos Narrow" panose="020B0004020202020204" pitchFamily="34" charset="0"/>
                        </a:rPr>
                        <a:t>Take a quiz according to different age groups</a:t>
                      </a:r>
                      <a:r>
                        <a:rPr lang="en-GB" sz="1600" b="0" i="0" u="none" strike="noStrike" dirty="0">
                          <a:solidFill>
                            <a:srgbClr val="000000"/>
                          </a:solidFill>
                          <a:effectLst/>
                          <a:latin typeface="Aptos Narrow" panose="020B0004020202020204" pitchFamily="34" charset="0"/>
                        </a:rPr>
                        <a:t> and be able to c</a:t>
                      </a:r>
                      <a:r>
                        <a:rPr lang="en-US" sz="1600" b="0" i="0" u="none" strike="noStrike" dirty="0">
                          <a:solidFill>
                            <a:srgbClr val="000000"/>
                          </a:solidFill>
                          <a:effectLst/>
                          <a:latin typeface="Aptos Narrow" panose="020B0004020202020204" pitchFamily="34" charset="0"/>
                        </a:rPr>
                        <a:t>heat on the quiz</a:t>
                      </a:r>
                      <a:endParaRPr lang="en-GB" sz="1600" b="0" i="0" u="none" strike="noStrike" dirty="0">
                        <a:solidFill>
                          <a:srgbClr val="000000"/>
                        </a:solidFill>
                        <a:effectLst/>
                        <a:latin typeface="Aptos Narrow" panose="020B0004020202020204" pitchFamily="34" charset="0"/>
                      </a:endParaRPr>
                    </a:p>
                  </a:txBody>
                  <a:tcPr marL="13564" marR="13564" marT="13564" marB="0"/>
                </a:tc>
                <a:tc>
                  <a:txBody>
                    <a:bodyPr/>
                    <a:lstStyle/>
                    <a:p>
                      <a:pPr algn="l" fontAlgn="b"/>
                      <a:r>
                        <a:rPr lang="en-US" sz="1600" b="0" i="0" u="none" strike="noStrike" dirty="0">
                          <a:solidFill>
                            <a:srgbClr val="000000"/>
                          </a:solidFill>
                          <a:effectLst/>
                          <a:latin typeface="Aptos Narrow" panose="020B0004020202020204" pitchFamily="34" charset="0"/>
                        </a:rPr>
                        <a:t>I can take the age-appropriate test based on the information I’ve recorded before.</a:t>
                      </a:r>
                    </a:p>
                    <a:p>
                      <a:pPr algn="l" fontAlgn="b"/>
                      <a:endParaRPr lang="en-US" sz="1600" b="0" i="0" u="none" strike="noStrike" dirty="0">
                        <a:solidFill>
                          <a:srgbClr val="000000"/>
                        </a:solidFill>
                        <a:effectLst/>
                        <a:latin typeface="Aptos Narrow" panose="020B0004020202020204" pitchFamily="34" charset="0"/>
                      </a:endParaRPr>
                    </a:p>
                    <a:p>
                      <a:pPr marL="0" indent="0" algn="l" fontAlgn="b">
                        <a:buFont typeface="Arial" panose="020B0604020202020204" pitchFamily="34" charset="0"/>
                        <a:buNone/>
                      </a:pPr>
                      <a:r>
                        <a:rPr lang="en-US" sz="1600" b="0" i="0" u="none" strike="noStrike" dirty="0">
                          <a:solidFill>
                            <a:srgbClr val="000000"/>
                          </a:solidFill>
                          <a:effectLst/>
                          <a:latin typeface="Aptos Narrow" panose="020B0004020202020204" pitchFamily="34" charset="0"/>
                        </a:rPr>
                        <a:t>There will be three sets of tests:</a:t>
                      </a:r>
                    </a:p>
                    <a:p>
                      <a:pPr marL="285750" indent="-285750" algn="l" fontAlgn="b">
                        <a:buFont typeface="Arial" panose="020B0604020202020204" pitchFamily="34" charset="0"/>
                        <a:buChar char="•"/>
                      </a:pPr>
                      <a:r>
                        <a:rPr lang="en-US" sz="1600" b="0" i="0" u="none" strike="noStrike" dirty="0">
                          <a:solidFill>
                            <a:srgbClr val="000000"/>
                          </a:solidFill>
                          <a:effectLst/>
                          <a:latin typeface="Aptos Narrow" panose="020B0004020202020204" pitchFamily="34" charset="0"/>
                        </a:rPr>
                        <a:t>Year 1-2 (6 to 7) Addition, deletion and multiplication.</a:t>
                      </a:r>
                    </a:p>
                    <a:p>
                      <a:pPr marL="285750" indent="-285750" algn="l" fontAlgn="b">
                        <a:buFont typeface="Arial" panose="020B0604020202020204" pitchFamily="34" charset="0"/>
                        <a:buChar char="•"/>
                      </a:pPr>
                      <a:r>
                        <a:rPr lang="en-US" sz="1600" b="0" i="0" u="none" strike="noStrike" dirty="0">
                          <a:solidFill>
                            <a:srgbClr val="000000"/>
                          </a:solidFill>
                          <a:effectLst/>
                          <a:latin typeface="Aptos Narrow" panose="020B0004020202020204" pitchFamily="34" charset="0"/>
                        </a:rPr>
                        <a:t>Year 3-4 (8 to 9) Exponential, average calculation and division.</a:t>
                      </a:r>
                    </a:p>
                    <a:p>
                      <a:pPr marL="285750" indent="-285750" algn="l" fontAlgn="b">
                        <a:buFont typeface="Arial" panose="020B0604020202020204" pitchFamily="34" charset="0"/>
                        <a:buChar char="•"/>
                      </a:pPr>
                      <a:r>
                        <a:rPr lang="en-US" sz="1600" b="0" i="0" u="none" strike="noStrike" dirty="0">
                          <a:solidFill>
                            <a:srgbClr val="000000"/>
                          </a:solidFill>
                          <a:effectLst/>
                          <a:latin typeface="Aptos Narrow" panose="020B0004020202020204" pitchFamily="34" charset="0"/>
                        </a:rPr>
                        <a:t>Year 5-6 (9 to 11) Percentages, decimals, square.</a:t>
                      </a:r>
                    </a:p>
                    <a:p>
                      <a:pPr marL="285750" indent="-285750" algn="l" fontAlgn="b">
                        <a:buFont typeface="Arial" panose="020B0604020202020204" pitchFamily="34" charset="0"/>
                        <a:buChar char="•"/>
                      </a:pPr>
                      <a:r>
                        <a:rPr lang="en-US" sz="1600" b="0" i="0" u="none" strike="noStrike" dirty="0">
                          <a:solidFill>
                            <a:srgbClr val="000000"/>
                          </a:solidFill>
                          <a:effectLst/>
                          <a:latin typeface="Aptos Narrow" panose="020B0004020202020204" pitchFamily="34" charset="0"/>
                        </a:rPr>
                        <a:t>Bonus advanced quiz: Algebra, fractions.</a:t>
                      </a:r>
                    </a:p>
                    <a:p>
                      <a:pPr algn="l" fontAlgn="b"/>
                      <a:endParaRPr lang="en-US" sz="1600" b="0" i="0" u="none" strike="noStrike" dirty="0">
                        <a:solidFill>
                          <a:srgbClr val="000000"/>
                        </a:solidFill>
                        <a:effectLst/>
                        <a:latin typeface="Aptos Narrow" panose="020B0004020202020204" pitchFamily="34" charset="0"/>
                      </a:endParaRPr>
                    </a:p>
                    <a:p>
                      <a:pPr marL="285750" indent="-285750" algn="l" fontAlgn="b">
                        <a:buFontTx/>
                        <a:buChar char="-"/>
                      </a:pPr>
                      <a:r>
                        <a:rPr lang="en-US" sz="1600" b="0" i="0" u="none" strike="noStrike" dirty="0">
                          <a:solidFill>
                            <a:srgbClr val="000000"/>
                          </a:solidFill>
                          <a:effectLst/>
                          <a:latin typeface="Aptos Narrow" panose="020B0004020202020204" pitchFamily="34" charset="0"/>
                        </a:rPr>
                        <a:t>The test will let me know if I passed or failed, it would calculate my mark.</a:t>
                      </a:r>
                    </a:p>
                    <a:p>
                      <a:pPr marL="285750" indent="-285750" algn="l" fontAlgn="b">
                        <a:buFontTx/>
                        <a:buChar char="-"/>
                      </a:pPr>
                      <a:r>
                        <a:rPr lang="en-US" sz="1600" b="0" i="0" u="none" strike="noStrike" dirty="0">
                          <a:solidFill>
                            <a:srgbClr val="000000"/>
                          </a:solidFill>
                          <a:effectLst/>
                          <a:latin typeface="Aptos Narrow" panose="020B0004020202020204" pitchFamily="34" charset="0"/>
                        </a:rPr>
                        <a:t>The tests will be randomly generated from a range of parameters.</a:t>
                      </a:r>
                    </a:p>
                    <a:p>
                      <a:pPr algn="l" fontAlgn="b"/>
                      <a:endParaRPr lang="en-US" sz="1600" b="0" i="0" u="none" strike="noStrike" dirty="0">
                        <a:solidFill>
                          <a:srgbClr val="000000"/>
                        </a:solidFill>
                        <a:effectLst/>
                        <a:latin typeface="Aptos Narrow" panose="020B0004020202020204" pitchFamily="34" charset="0"/>
                      </a:endParaRPr>
                    </a:p>
                    <a:p>
                      <a:pPr algn="l" fontAlgn="b"/>
                      <a:r>
                        <a:rPr lang="en-US" sz="1600" b="0" i="0" u="none" strike="noStrike" dirty="0">
                          <a:solidFill>
                            <a:srgbClr val="000000"/>
                          </a:solidFill>
                          <a:effectLst/>
                          <a:latin typeface="Aptos Narrow" panose="020B0004020202020204" pitchFamily="34" charset="0"/>
                        </a:rPr>
                        <a:t>I can cheat on the tests by:</a:t>
                      </a:r>
                    </a:p>
                    <a:p>
                      <a:pPr algn="l" fontAlgn="b"/>
                      <a:endParaRPr lang="en-US" sz="1600" b="0" i="0" u="none" strike="noStrike" dirty="0">
                        <a:solidFill>
                          <a:srgbClr val="000000"/>
                        </a:solidFill>
                        <a:effectLst/>
                        <a:latin typeface="Aptos Narrow" panose="020B0004020202020204" pitchFamily="34" charset="0"/>
                      </a:endParaRPr>
                    </a:p>
                    <a:p>
                      <a:pPr marL="285750" indent="-285750" algn="l" fontAlgn="b">
                        <a:buFontTx/>
                        <a:buChar char="-"/>
                      </a:pPr>
                      <a:r>
                        <a:rPr lang="en-US" sz="1600" b="0" i="0" u="none" strike="noStrike" dirty="0">
                          <a:solidFill>
                            <a:srgbClr val="000000"/>
                          </a:solidFill>
                          <a:effectLst/>
                          <a:latin typeface="Aptos Narrow" panose="020B0004020202020204" pitchFamily="34" charset="0"/>
                        </a:rPr>
                        <a:t>Pop up a calculator on the side ready for cheating.</a:t>
                      </a:r>
                    </a:p>
                    <a:p>
                      <a:pPr marL="285750" marR="0" lvl="0" indent="-285750" algn="l" defTabSz="914400" rtl="0" eaLnBrk="1" fontAlgn="b" latinLnBrk="0" hangingPunct="1">
                        <a:lnSpc>
                          <a:spcPct val="100000"/>
                        </a:lnSpc>
                        <a:spcBef>
                          <a:spcPts val="0"/>
                        </a:spcBef>
                        <a:spcAft>
                          <a:spcPts val="0"/>
                        </a:spcAft>
                        <a:buClrTx/>
                        <a:buSzTx/>
                        <a:buFontTx/>
                        <a:buChar char="-"/>
                        <a:tabLst/>
                        <a:defRPr/>
                      </a:pPr>
                      <a:r>
                        <a:rPr lang="en-US" sz="1600" b="0" i="0" u="none" strike="noStrike" dirty="0">
                          <a:solidFill>
                            <a:srgbClr val="000000"/>
                          </a:solidFill>
                          <a:effectLst/>
                          <a:latin typeface="Aptos Narrow" panose="020B0004020202020204" pitchFamily="34" charset="0"/>
                        </a:rPr>
                        <a:t>Entering an age different than mine to take a different quiz (when prompted at the start)</a:t>
                      </a:r>
                    </a:p>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tc>
                <a:extLst>
                  <a:ext uri="{0D108BD9-81ED-4DB2-BD59-A6C34878D82A}">
                    <a16:rowId xmlns:a16="http://schemas.microsoft.com/office/drawing/2014/main" val="3770495733"/>
                  </a:ext>
                </a:extLst>
              </a:tr>
            </a:tbl>
          </a:graphicData>
        </a:graphic>
      </p:graphicFrame>
    </p:spTree>
    <p:extLst>
      <p:ext uri="{BB962C8B-B14F-4D97-AF65-F5344CB8AC3E}">
        <p14:creationId xmlns:p14="http://schemas.microsoft.com/office/powerpoint/2010/main" val="1733982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26D23E-C954-DB00-E91D-A03CBE740047}"/>
              </a:ext>
            </a:extLst>
          </p:cNvPr>
          <p:cNvGraphicFramePr>
            <a:graphicFrameLocks noGrp="1"/>
          </p:cNvGraphicFramePr>
          <p:nvPr>
            <p:extLst>
              <p:ext uri="{D42A27DB-BD31-4B8C-83A1-F6EECF244321}">
                <p14:modId xmlns:p14="http://schemas.microsoft.com/office/powerpoint/2010/main" val="3390240949"/>
              </p:ext>
            </p:extLst>
          </p:nvPr>
        </p:nvGraphicFramePr>
        <p:xfrm>
          <a:off x="723280" y="1275023"/>
          <a:ext cx="10752489" cy="4307954"/>
        </p:xfrm>
        <a:graphic>
          <a:graphicData uri="http://schemas.openxmlformats.org/drawingml/2006/table">
            <a:tbl>
              <a:tblPr firstRow="1" bandRow="1">
                <a:tableStyleId>{5C22544A-7EE6-4342-B048-85BDC9FD1C3A}</a:tableStyleId>
              </a:tblPr>
              <a:tblGrid>
                <a:gridCol w="1079571">
                  <a:extLst>
                    <a:ext uri="{9D8B030D-6E8A-4147-A177-3AD203B41FA5}">
                      <a16:colId xmlns:a16="http://schemas.microsoft.com/office/drawing/2014/main" val="306550180"/>
                    </a:ext>
                  </a:extLst>
                </a:gridCol>
                <a:gridCol w="1298864">
                  <a:extLst>
                    <a:ext uri="{9D8B030D-6E8A-4147-A177-3AD203B41FA5}">
                      <a16:colId xmlns:a16="http://schemas.microsoft.com/office/drawing/2014/main" val="3998328185"/>
                    </a:ext>
                  </a:extLst>
                </a:gridCol>
                <a:gridCol w="8374054">
                  <a:extLst>
                    <a:ext uri="{9D8B030D-6E8A-4147-A177-3AD203B41FA5}">
                      <a16:colId xmlns:a16="http://schemas.microsoft.com/office/drawing/2014/main" val="1676599030"/>
                    </a:ext>
                  </a:extLst>
                </a:gridCol>
              </a:tblGrid>
              <a:tr h="304366">
                <a:tc gridSpan="2">
                  <a:txBody>
                    <a:bodyPr/>
                    <a:lstStyle/>
                    <a:p>
                      <a:pPr algn="l" fontAlgn="b"/>
                      <a:r>
                        <a:rPr lang="en-GB" sz="1600" b="1" i="0" u="none" strike="noStrike" dirty="0">
                          <a:solidFill>
                            <a:schemeClr val="bg1"/>
                          </a:solidFill>
                          <a:effectLst/>
                          <a:latin typeface="Aptos Narrow" panose="020B0004020202020204" pitchFamily="34" charset="0"/>
                        </a:rPr>
                        <a:t>DETAILS</a:t>
                      </a:r>
                    </a:p>
                  </a:txBody>
                  <a:tcPr marL="13564" marR="13564" marT="13564" marB="0" anchor="ctr"/>
                </a:tc>
                <a:tc hMerge="1">
                  <a:txBody>
                    <a:bodyPr/>
                    <a:lstStyle/>
                    <a:p>
                      <a:endParaRPr/>
                    </a:p>
                  </a:txBody>
                  <a:tcPr marL="13564" marR="13564" marT="13564" marB="0" anchor="ctr"/>
                </a:tc>
                <a:tc>
                  <a:txBody>
                    <a:bodyPr/>
                    <a:lstStyle/>
                    <a:p>
                      <a:pPr algn="l" fontAlgn="b"/>
                      <a:r>
                        <a:rPr lang="en-GB" sz="1600" u="none" strike="noStrike" dirty="0">
                          <a:solidFill>
                            <a:schemeClr val="bg1"/>
                          </a:solidFill>
                          <a:effectLst/>
                        </a:rPr>
                        <a:t>DESCRIPTION</a:t>
                      </a:r>
                      <a:endParaRPr lang="en-GB" sz="1600" b="1" i="0" u="none" strike="noStrike" dirty="0">
                        <a:solidFill>
                          <a:schemeClr val="bg1"/>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3107480"/>
                  </a:ext>
                </a:extLst>
              </a:tr>
              <a:tr h="543084">
                <a:tc>
                  <a:txBody>
                    <a:bodyPr/>
                    <a:lstStyle/>
                    <a:p>
                      <a:pPr algn="l" fontAlgn="b"/>
                      <a:r>
                        <a:rPr lang="en-GB" sz="1600" b="0" i="0" u="none" strike="noStrike" dirty="0">
                          <a:solidFill>
                            <a:srgbClr val="000000"/>
                          </a:solidFill>
                          <a:effectLst/>
                          <a:latin typeface="Aptos Narrow" panose="020B0004020202020204" pitchFamily="34" charset="0"/>
                        </a:rPr>
                        <a:t>Sprint</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a:t>
                      </a:r>
                    </a:p>
                  </a:txBody>
                  <a:tcPr marL="13564" marR="13564" marT="13564" marB="0" anchor="ctr"/>
                </a:tc>
                <a:tc rowSpan="7">
                  <a:txBody>
                    <a:bodyPr/>
                    <a:lstStyle/>
                    <a:p>
                      <a:pPr algn="l" fontAlgn="b"/>
                      <a:r>
                        <a:rPr lang="en-US" sz="1600" b="0" i="0" u="none" strike="noStrike" dirty="0">
                          <a:solidFill>
                            <a:srgbClr val="000000"/>
                          </a:solidFill>
                          <a:effectLst/>
                          <a:latin typeface="Aptos Narrow" panose="020B0004020202020204" pitchFamily="34" charset="0"/>
                        </a:rPr>
                        <a:t>Gather the team to discuss the user stories and how we might approach the requirements they have according to the users of the program (primary school children).</a:t>
                      </a:r>
                    </a:p>
                    <a:p>
                      <a:pPr algn="l" fontAlgn="b"/>
                      <a:endParaRPr lang="en-US" sz="1600" b="0" i="0" u="none" strike="noStrike" dirty="0">
                        <a:solidFill>
                          <a:srgbClr val="000000"/>
                        </a:solidFill>
                        <a:effectLst/>
                        <a:latin typeface="Aptos Narrow" panose="020B0004020202020204" pitchFamily="34" charset="0"/>
                      </a:endParaRPr>
                    </a:p>
                    <a:p>
                      <a:pPr marL="285750" marR="0" lvl="0" indent="-285750" algn="l" defTabSz="914400" rtl="0" eaLnBrk="1" fontAlgn="b" latinLnBrk="0" hangingPunct="1">
                        <a:lnSpc>
                          <a:spcPct val="100000"/>
                        </a:lnSpc>
                        <a:spcBef>
                          <a:spcPts val="0"/>
                        </a:spcBef>
                        <a:spcAft>
                          <a:spcPts val="0"/>
                        </a:spcAft>
                        <a:buClrTx/>
                        <a:buSzTx/>
                        <a:buFontTx/>
                        <a:buChar char="-"/>
                        <a:tabLst/>
                        <a:defRPr/>
                      </a:pPr>
                      <a:r>
                        <a:rPr lang="en-US" sz="1600" b="0" i="0" u="none" strike="noStrike" dirty="0">
                          <a:solidFill>
                            <a:srgbClr val="000000"/>
                          </a:solidFill>
                          <a:effectLst/>
                          <a:latin typeface="Aptos Narrow" panose="020B0004020202020204" pitchFamily="34" charset="0"/>
                        </a:rPr>
                        <a:t>Sorted the roles of everyone in the team.</a:t>
                      </a:r>
                    </a:p>
                    <a:p>
                      <a:pPr marL="285750" indent="-285750" algn="l" fontAlgn="b">
                        <a:buFontTx/>
                        <a:buChar char="-"/>
                      </a:pPr>
                      <a:r>
                        <a:rPr lang="en-US" sz="1600" b="0" i="0" u="none" strike="noStrike" dirty="0">
                          <a:solidFill>
                            <a:srgbClr val="000000"/>
                          </a:solidFill>
                          <a:effectLst/>
                          <a:latin typeface="Aptos Narrow" panose="020B0004020202020204" pitchFamily="34" charset="0"/>
                        </a:rPr>
                        <a:t>Prepared and delivered the recipe program requirements for the other team.</a:t>
                      </a:r>
                    </a:p>
                    <a:p>
                      <a:pPr marL="285750" indent="-285750" algn="l" fontAlgn="b">
                        <a:buFontTx/>
                        <a:buChar char="-"/>
                      </a:pPr>
                      <a:r>
                        <a:rPr lang="en-US" sz="1600" b="0" i="0" u="none" strike="noStrike" dirty="0">
                          <a:solidFill>
                            <a:srgbClr val="000000"/>
                          </a:solidFill>
                          <a:effectLst/>
                          <a:latin typeface="Aptos Narrow" panose="020B0004020202020204" pitchFamily="34" charset="0"/>
                        </a:rPr>
                        <a:t>Wrote the three user stories and expanded out beyond basic requirements, already discussing and recording possible approaches.</a:t>
                      </a:r>
                    </a:p>
                    <a:p>
                      <a:pPr marL="285750" indent="-285750" algn="l" fontAlgn="b">
                        <a:buFontTx/>
                        <a:buChar char="-"/>
                      </a:pPr>
                      <a:r>
                        <a:rPr lang="en-US" sz="1600" b="0" i="0" u="none" strike="noStrike" dirty="0">
                          <a:solidFill>
                            <a:srgbClr val="000000"/>
                          </a:solidFill>
                          <a:effectLst/>
                          <a:latin typeface="Aptos Narrow" panose="020B0004020202020204" pitchFamily="34" charset="0"/>
                        </a:rPr>
                        <a:t>We agreed on a simple, user friendly and functional approach to the user stories.</a:t>
                      </a:r>
                    </a:p>
                  </a:txBody>
                  <a:tcPr marL="13564" marR="13564" marT="13564" marB="0"/>
                </a:tc>
                <a:extLst>
                  <a:ext uri="{0D108BD9-81ED-4DB2-BD59-A6C34878D82A}">
                    <a16:rowId xmlns:a16="http://schemas.microsoft.com/office/drawing/2014/main" val="1493604769"/>
                  </a:ext>
                </a:extLst>
              </a:tr>
              <a:tr h="543084">
                <a:tc>
                  <a:txBody>
                    <a:bodyPr/>
                    <a:lstStyle/>
                    <a:p>
                      <a:pPr algn="l" fontAlgn="b"/>
                      <a:r>
                        <a:rPr lang="en-GB" sz="1600" b="0" i="0" u="none" strike="noStrike" dirty="0">
                          <a:solidFill>
                            <a:srgbClr val="000000"/>
                          </a:solidFill>
                          <a:effectLst/>
                          <a:latin typeface="Aptos Narrow" panose="020B0004020202020204" pitchFamily="34" charset="0"/>
                        </a:rPr>
                        <a:t>Phase</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Analysis</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0132438"/>
                  </a:ext>
                </a:extLst>
              </a:tr>
              <a:tr h="543084">
                <a:tc>
                  <a:txBody>
                    <a:bodyPr/>
                    <a:lstStyle/>
                    <a:p>
                      <a:pPr algn="l" fontAlgn="b"/>
                      <a:r>
                        <a:rPr lang="en-GB" sz="1600" u="none" strike="noStrike" dirty="0">
                          <a:effectLst/>
                        </a:rPr>
                        <a:t>Role</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US" sz="1600" b="0" i="0" u="none" strike="noStrike" dirty="0">
                          <a:solidFill>
                            <a:srgbClr val="000000"/>
                          </a:solidFill>
                          <a:effectLst/>
                          <a:latin typeface="Aptos Narrow" panose="020B0004020202020204" pitchFamily="34" charset="0"/>
                        </a:rPr>
                        <a:t>Project Manager / Scrum Master</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3770495733"/>
                  </a:ext>
                </a:extLst>
              </a:tr>
              <a:tr h="543084">
                <a:tc>
                  <a:txBody>
                    <a:bodyPr/>
                    <a:lstStyle/>
                    <a:p>
                      <a:pPr algn="l" fontAlgn="b"/>
                      <a:r>
                        <a:rPr lang="en-GB" sz="1600" u="none" strike="noStrike" dirty="0">
                          <a:effectLst/>
                        </a:rPr>
                        <a:t>Day</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1/2</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2684669"/>
                  </a:ext>
                </a:extLst>
              </a:tr>
              <a:tr h="543084">
                <a:tc>
                  <a:txBody>
                    <a:bodyPr/>
                    <a:lstStyle/>
                    <a:p>
                      <a:pPr algn="l" fontAlgn="b"/>
                      <a:r>
                        <a:rPr lang="en-GB" sz="1600" b="0" i="0" u="none" strike="noStrike" dirty="0">
                          <a:solidFill>
                            <a:srgbClr val="000000"/>
                          </a:solidFill>
                          <a:effectLst/>
                          <a:latin typeface="Aptos Narrow" panose="020B0004020202020204" pitchFamily="34" charset="0"/>
                        </a:rPr>
                        <a:t>User Stories</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All</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638796115"/>
                  </a:ext>
                </a:extLst>
              </a:tr>
              <a:tr h="543084">
                <a:tc>
                  <a:txBody>
                    <a:bodyPr/>
                    <a:lstStyle/>
                    <a:p>
                      <a:pPr algn="l" fontAlgn="b"/>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2931258228"/>
                  </a:ext>
                </a:extLst>
              </a:tr>
              <a:tr h="543084">
                <a:tc>
                  <a:txBody>
                    <a:bodyPr/>
                    <a:lstStyle/>
                    <a:p>
                      <a:pPr algn="l" fontAlgn="b"/>
                      <a:endParaRPr lang="en-GB" sz="1600" b="0" i="0" u="none" strike="noStrike">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8242220"/>
                  </a:ext>
                </a:extLst>
              </a:tr>
            </a:tbl>
          </a:graphicData>
        </a:graphic>
      </p:graphicFrame>
      <p:sp>
        <p:nvSpPr>
          <p:cNvPr id="2" name="TextBox 1">
            <a:extLst>
              <a:ext uri="{FF2B5EF4-FFF2-40B4-BE49-F238E27FC236}">
                <a16:creationId xmlns:a16="http://schemas.microsoft.com/office/drawing/2014/main" id="{108842F0-96F6-8866-3BF5-382E0EC0D9A8}"/>
              </a:ext>
            </a:extLst>
          </p:cNvPr>
          <p:cNvSpPr txBox="1"/>
          <p:nvPr/>
        </p:nvSpPr>
        <p:spPr>
          <a:xfrm>
            <a:off x="653814" y="643467"/>
            <a:ext cx="2509277" cy="369332"/>
          </a:xfrm>
          <a:prstGeom prst="rect">
            <a:avLst/>
          </a:prstGeom>
          <a:noFill/>
        </p:spPr>
        <p:txBody>
          <a:bodyPr wrap="none" rtlCol="0">
            <a:spAutoFit/>
          </a:bodyPr>
          <a:lstStyle/>
          <a:p>
            <a:r>
              <a:rPr lang="en-GB" dirty="0"/>
              <a:t>Daily Scrum Ceremony </a:t>
            </a:r>
          </a:p>
        </p:txBody>
      </p:sp>
      <p:pic>
        <p:nvPicPr>
          <p:cNvPr id="3" name="Picture 2" descr="A sun and text on a black background&#10;&#10;Description automatically generated">
            <a:extLst>
              <a:ext uri="{FF2B5EF4-FFF2-40B4-BE49-F238E27FC236}">
                <a16:creationId xmlns:a16="http://schemas.microsoft.com/office/drawing/2014/main" id="{36DA8ED3-1220-6FF9-A555-32F5DBA8A299}"/>
              </a:ext>
            </a:extLst>
          </p:cNvPr>
          <p:cNvPicPr>
            <a:picLocks noChangeAspect="1"/>
          </p:cNvPicPr>
          <p:nvPr/>
        </p:nvPicPr>
        <p:blipFill>
          <a:blip r:embed="rId3"/>
          <a:stretch>
            <a:fillRect/>
          </a:stretch>
        </p:blipFill>
        <p:spPr>
          <a:xfrm>
            <a:off x="10853090" y="89075"/>
            <a:ext cx="1245358" cy="910585"/>
          </a:xfrm>
          <a:prstGeom prst="rect">
            <a:avLst/>
          </a:prstGeom>
        </p:spPr>
      </p:pic>
    </p:spTree>
    <p:extLst>
      <p:ext uri="{BB962C8B-B14F-4D97-AF65-F5344CB8AC3E}">
        <p14:creationId xmlns:p14="http://schemas.microsoft.com/office/powerpoint/2010/main" val="2270902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error&#10;&#10;Description automatically generated">
            <a:extLst>
              <a:ext uri="{FF2B5EF4-FFF2-40B4-BE49-F238E27FC236}">
                <a16:creationId xmlns:a16="http://schemas.microsoft.com/office/drawing/2014/main" id="{730929FD-AD7B-EEA5-9409-85421B230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78" y="252505"/>
            <a:ext cx="11950393" cy="5529974"/>
          </a:xfrm>
          <a:prstGeom prst="rect">
            <a:avLst/>
          </a:prstGeom>
        </p:spPr>
      </p:pic>
    </p:spTree>
    <p:extLst>
      <p:ext uri="{BB962C8B-B14F-4D97-AF65-F5344CB8AC3E}">
        <p14:creationId xmlns:p14="http://schemas.microsoft.com/office/powerpoint/2010/main" val="237622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26D23E-C954-DB00-E91D-A03CBE740047}"/>
              </a:ext>
            </a:extLst>
          </p:cNvPr>
          <p:cNvGraphicFramePr>
            <a:graphicFrameLocks noGrp="1"/>
          </p:cNvGraphicFramePr>
          <p:nvPr/>
        </p:nvGraphicFramePr>
        <p:xfrm>
          <a:off x="967563" y="1286462"/>
          <a:ext cx="10249785" cy="4105954"/>
        </p:xfrm>
        <a:graphic>
          <a:graphicData uri="http://schemas.openxmlformats.org/drawingml/2006/table">
            <a:tbl>
              <a:tblPr firstRow="1" bandRow="1">
                <a:tableStyleId>{5C22544A-7EE6-4342-B048-85BDC9FD1C3A}</a:tableStyleId>
              </a:tblPr>
              <a:tblGrid>
                <a:gridCol w="1029099">
                  <a:extLst>
                    <a:ext uri="{9D8B030D-6E8A-4147-A177-3AD203B41FA5}">
                      <a16:colId xmlns:a16="http://schemas.microsoft.com/office/drawing/2014/main" val="306550180"/>
                    </a:ext>
                  </a:extLst>
                </a:gridCol>
                <a:gridCol w="1238139">
                  <a:extLst>
                    <a:ext uri="{9D8B030D-6E8A-4147-A177-3AD203B41FA5}">
                      <a16:colId xmlns:a16="http://schemas.microsoft.com/office/drawing/2014/main" val="3998328185"/>
                    </a:ext>
                  </a:extLst>
                </a:gridCol>
                <a:gridCol w="7982547">
                  <a:extLst>
                    <a:ext uri="{9D8B030D-6E8A-4147-A177-3AD203B41FA5}">
                      <a16:colId xmlns:a16="http://schemas.microsoft.com/office/drawing/2014/main" val="1676599030"/>
                    </a:ext>
                  </a:extLst>
                </a:gridCol>
              </a:tblGrid>
              <a:tr h="304366">
                <a:tc gridSpan="2">
                  <a:txBody>
                    <a:bodyPr/>
                    <a:lstStyle/>
                    <a:p>
                      <a:pPr algn="l" fontAlgn="b"/>
                      <a:r>
                        <a:rPr lang="en-GB" sz="1600" b="1" i="0" u="none" strike="noStrike" dirty="0">
                          <a:solidFill>
                            <a:schemeClr val="bg1"/>
                          </a:solidFill>
                          <a:effectLst/>
                          <a:latin typeface="Aptos Narrow" panose="020B0004020202020204" pitchFamily="34" charset="0"/>
                        </a:rPr>
                        <a:t>DETAILS</a:t>
                      </a:r>
                    </a:p>
                  </a:txBody>
                  <a:tcPr marL="13564" marR="13564" marT="13564" marB="0" anchor="ctr"/>
                </a:tc>
                <a:tc hMerge="1">
                  <a:txBody>
                    <a:bodyPr/>
                    <a:lstStyle/>
                    <a:p>
                      <a:endParaRPr/>
                    </a:p>
                  </a:txBody>
                  <a:tcPr marL="13564" marR="13564" marT="13564" marB="0" anchor="ctr"/>
                </a:tc>
                <a:tc>
                  <a:txBody>
                    <a:bodyPr/>
                    <a:lstStyle/>
                    <a:p>
                      <a:pPr algn="l" fontAlgn="b"/>
                      <a:r>
                        <a:rPr lang="en-GB" sz="1600" u="none" strike="noStrike" dirty="0">
                          <a:solidFill>
                            <a:schemeClr val="bg1"/>
                          </a:solidFill>
                          <a:effectLst/>
                        </a:rPr>
                        <a:t>DESCRIPTION</a:t>
                      </a:r>
                      <a:endParaRPr lang="en-GB" sz="1600" b="1" i="0" u="none" strike="noStrike" dirty="0">
                        <a:solidFill>
                          <a:schemeClr val="bg1"/>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3107480"/>
                  </a:ext>
                </a:extLst>
              </a:tr>
              <a:tr h="543084">
                <a:tc>
                  <a:txBody>
                    <a:bodyPr/>
                    <a:lstStyle/>
                    <a:p>
                      <a:pPr algn="l" fontAlgn="b"/>
                      <a:r>
                        <a:rPr lang="en-GB" sz="1600" b="0" i="0" u="none" strike="noStrike" dirty="0">
                          <a:solidFill>
                            <a:srgbClr val="000000"/>
                          </a:solidFill>
                          <a:effectLst/>
                          <a:latin typeface="Aptos Narrow" panose="020B0004020202020204" pitchFamily="34" charset="0"/>
                        </a:rPr>
                        <a:t>Sprint</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a:t>
                      </a:r>
                    </a:p>
                  </a:txBody>
                  <a:tcPr marL="13564" marR="13564" marT="13564" marB="0" anchor="ctr"/>
                </a:tc>
                <a:tc rowSpan="7">
                  <a:txBody>
                    <a:bodyPr/>
                    <a:lstStyle/>
                    <a:p>
                      <a:pPr algn="l" fontAlgn="b"/>
                      <a:r>
                        <a:rPr lang="en-US" sz="1600" b="0" i="0" u="none" strike="noStrike" dirty="0">
                          <a:solidFill>
                            <a:srgbClr val="000000"/>
                          </a:solidFill>
                          <a:effectLst/>
                          <a:latin typeface="Aptos Narrow" panose="020B0004020202020204" pitchFamily="34" charset="0"/>
                        </a:rPr>
                        <a:t>To review user stories and understand the requirement for each of them </a:t>
                      </a:r>
                    </a:p>
                  </a:txBody>
                  <a:tcPr marL="13564" marR="13564" marT="13564" marB="0"/>
                </a:tc>
                <a:extLst>
                  <a:ext uri="{0D108BD9-81ED-4DB2-BD59-A6C34878D82A}">
                    <a16:rowId xmlns:a16="http://schemas.microsoft.com/office/drawing/2014/main" val="1493604769"/>
                  </a:ext>
                </a:extLst>
              </a:tr>
              <a:tr h="543084">
                <a:tc>
                  <a:txBody>
                    <a:bodyPr/>
                    <a:lstStyle/>
                    <a:p>
                      <a:pPr algn="l" fontAlgn="b"/>
                      <a:r>
                        <a:rPr lang="en-GB" sz="1600" b="0" i="0" u="none" strike="noStrike" dirty="0">
                          <a:solidFill>
                            <a:srgbClr val="000000"/>
                          </a:solidFill>
                          <a:effectLst/>
                          <a:latin typeface="Aptos Narrow" panose="020B0004020202020204" pitchFamily="34" charset="0"/>
                        </a:rPr>
                        <a:t>Phase</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Analysis</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0132438"/>
                  </a:ext>
                </a:extLst>
              </a:tr>
              <a:tr h="543084">
                <a:tc>
                  <a:txBody>
                    <a:bodyPr/>
                    <a:lstStyle/>
                    <a:p>
                      <a:pPr algn="l" fontAlgn="b"/>
                      <a:r>
                        <a:rPr lang="en-GB" sz="1600" u="none" strike="noStrike" dirty="0">
                          <a:effectLst/>
                        </a:rPr>
                        <a:t>Role</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US" sz="1600" b="0" i="0" u="none" strike="noStrike" dirty="0">
                          <a:solidFill>
                            <a:srgbClr val="000000"/>
                          </a:solidFill>
                          <a:effectLst/>
                          <a:latin typeface="Aptos Narrow" panose="020B0004020202020204" pitchFamily="34" charset="0"/>
                        </a:rPr>
                        <a:t>UX Designer</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3770495733"/>
                  </a:ext>
                </a:extLst>
              </a:tr>
              <a:tr h="543084">
                <a:tc>
                  <a:txBody>
                    <a:bodyPr/>
                    <a:lstStyle/>
                    <a:p>
                      <a:pPr algn="l" fontAlgn="b"/>
                      <a:r>
                        <a:rPr lang="en-GB" sz="1600" u="none" strike="noStrike" dirty="0">
                          <a:effectLst/>
                        </a:rPr>
                        <a:t>Day</a:t>
                      </a:r>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1/2</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4072684669"/>
                  </a:ext>
                </a:extLst>
              </a:tr>
              <a:tr h="543084">
                <a:tc>
                  <a:txBody>
                    <a:bodyPr/>
                    <a:lstStyle/>
                    <a:p>
                      <a:pPr algn="l" fontAlgn="b"/>
                      <a:r>
                        <a:rPr lang="en-GB" sz="1600" b="0" i="0" u="none" strike="noStrike" dirty="0">
                          <a:solidFill>
                            <a:srgbClr val="000000"/>
                          </a:solidFill>
                          <a:effectLst/>
                          <a:latin typeface="Aptos Narrow" panose="020B0004020202020204" pitchFamily="34" charset="0"/>
                        </a:rPr>
                        <a:t>User Stories</a:t>
                      </a:r>
                    </a:p>
                  </a:txBody>
                  <a:tcPr marL="13564" marR="13564" marT="13564" marB="0" anchor="ctr"/>
                </a:tc>
                <a:tc>
                  <a:txBody>
                    <a:bodyPr/>
                    <a:lstStyle/>
                    <a:p>
                      <a:pPr algn="ctr" fontAlgn="ctr"/>
                      <a:r>
                        <a:rPr lang="en-GB" sz="1600" b="0" i="0" u="none" strike="noStrike" dirty="0">
                          <a:solidFill>
                            <a:srgbClr val="000000"/>
                          </a:solidFill>
                          <a:effectLst/>
                          <a:latin typeface="Aptos Narrow" panose="020B0004020202020204" pitchFamily="34" charset="0"/>
                        </a:rPr>
                        <a:t>All</a:t>
                      </a: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638796115"/>
                  </a:ext>
                </a:extLst>
              </a:tr>
              <a:tr h="543084">
                <a:tc>
                  <a:txBody>
                    <a:bodyPr/>
                    <a:lstStyle/>
                    <a:p>
                      <a:pPr algn="l" fontAlgn="b"/>
                      <a:endParaRPr lang="en-GB" sz="1600" b="0" i="0" u="none" strike="noStrike" dirty="0">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2931258228"/>
                  </a:ext>
                </a:extLst>
              </a:tr>
              <a:tr h="543084">
                <a:tc>
                  <a:txBody>
                    <a:bodyPr/>
                    <a:lstStyle/>
                    <a:p>
                      <a:pPr algn="l" fontAlgn="b"/>
                      <a:endParaRPr lang="en-GB" sz="1600" b="0" i="0" u="none" strike="noStrike">
                        <a:solidFill>
                          <a:srgbClr val="000000"/>
                        </a:solidFill>
                        <a:effectLst/>
                        <a:latin typeface="Aptos Narrow" panose="020B0004020202020204" pitchFamily="34" charset="0"/>
                      </a:endParaRPr>
                    </a:p>
                  </a:txBody>
                  <a:tcPr marL="13564" marR="13564" marT="13564" marB="0" anchor="ctr"/>
                </a:tc>
                <a:tc>
                  <a:txBody>
                    <a:bodyPr/>
                    <a:lstStyle/>
                    <a:p>
                      <a:pPr algn="ctr" fontAlgn="ctr"/>
                      <a:endParaRPr lang="en-GB" sz="1600" b="0" i="0" u="none" strike="noStrike" dirty="0">
                        <a:solidFill>
                          <a:srgbClr val="000000"/>
                        </a:solidFill>
                        <a:effectLst/>
                        <a:latin typeface="Aptos Narrow" panose="020B0004020202020204" pitchFamily="34" charset="0"/>
                      </a:endParaRPr>
                    </a:p>
                  </a:txBody>
                  <a:tcPr marL="13564" marR="13564" marT="13564" marB="0" anchor="ctr"/>
                </a:tc>
                <a:tc vMerge="1">
                  <a:txBody>
                    <a:bodyPr/>
                    <a:lstStyle/>
                    <a:p>
                      <a:pPr algn="l" fontAlgn="b"/>
                      <a:endParaRPr lang="en-US" sz="1600" b="0" i="0" u="none" strike="noStrike" dirty="0">
                        <a:solidFill>
                          <a:srgbClr val="000000"/>
                        </a:solidFill>
                        <a:effectLst/>
                        <a:latin typeface="Aptos Narrow" panose="020B0004020202020204" pitchFamily="34" charset="0"/>
                      </a:endParaRPr>
                    </a:p>
                  </a:txBody>
                  <a:tcPr marL="13564" marR="13564" marT="13564" marB="0" anchor="ctr"/>
                </a:tc>
                <a:extLst>
                  <a:ext uri="{0D108BD9-81ED-4DB2-BD59-A6C34878D82A}">
                    <a16:rowId xmlns:a16="http://schemas.microsoft.com/office/drawing/2014/main" val="1518242220"/>
                  </a:ext>
                </a:extLst>
              </a:tr>
            </a:tbl>
          </a:graphicData>
        </a:graphic>
      </p:graphicFrame>
      <p:sp>
        <p:nvSpPr>
          <p:cNvPr id="2" name="TextBox 1">
            <a:extLst>
              <a:ext uri="{FF2B5EF4-FFF2-40B4-BE49-F238E27FC236}">
                <a16:creationId xmlns:a16="http://schemas.microsoft.com/office/drawing/2014/main" id="{108842F0-96F6-8866-3BF5-382E0EC0D9A8}"/>
              </a:ext>
            </a:extLst>
          </p:cNvPr>
          <p:cNvSpPr txBox="1"/>
          <p:nvPr/>
        </p:nvSpPr>
        <p:spPr>
          <a:xfrm>
            <a:off x="653814" y="643467"/>
            <a:ext cx="2509277" cy="369332"/>
          </a:xfrm>
          <a:prstGeom prst="rect">
            <a:avLst/>
          </a:prstGeom>
          <a:noFill/>
        </p:spPr>
        <p:txBody>
          <a:bodyPr wrap="none" rtlCol="0">
            <a:spAutoFit/>
          </a:bodyPr>
          <a:lstStyle/>
          <a:p>
            <a:r>
              <a:rPr lang="en-GB" dirty="0"/>
              <a:t>Daily Scrum Ceremony </a:t>
            </a:r>
          </a:p>
        </p:txBody>
      </p:sp>
      <p:pic>
        <p:nvPicPr>
          <p:cNvPr id="3" name="Picture 2" descr="A sun and text on a black background&#10;&#10;Description automatically generated">
            <a:extLst>
              <a:ext uri="{FF2B5EF4-FFF2-40B4-BE49-F238E27FC236}">
                <a16:creationId xmlns:a16="http://schemas.microsoft.com/office/drawing/2014/main" id="{36DA8ED3-1220-6FF9-A555-32F5DBA8A299}"/>
              </a:ext>
            </a:extLst>
          </p:cNvPr>
          <p:cNvPicPr>
            <a:picLocks noChangeAspect="1"/>
          </p:cNvPicPr>
          <p:nvPr/>
        </p:nvPicPr>
        <p:blipFill>
          <a:blip r:embed="rId3"/>
          <a:stretch>
            <a:fillRect/>
          </a:stretch>
        </p:blipFill>
        <p:spPr>
          <a:xfrm>
            <a:off x="10853090" y="89075"/>
            <a:ext cx="1245358" cy="910585"/>
          </a:xfrm>
          <a:prstGeom prst="rect">
            <a:avLst/>
          </a:prstGeom>
        </p:spPr>
      </p:pic>
    </p:spTree>
    <p:extLst>
      <p:ext uri="{BB962C8B-B14F-4D97-AF65-F5344CB8AC3E}">
        <p14:creationId xmlns:p14="http://schemas.microsoft.com/office/powerpoint/2010/main" val="2268939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73B4D8D-C7E1-0000-4D91-FF18C615B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030" y="811530"/>
            <a:ext cx="9425940" cy="5234940"/>
          </a:xfrm>
          <a:prstGeom prst="rect">
            <a:avLst/>
          </a:prstGeom>
        </p:spPr>
      </p:pic>
    </p:spTree>
    <p:extLst>
      <p:ext uri="{BB962C8B-B14F-4D97-AF65-F5344CB8AC3E}">
        <p14:creationId xmlns:p14="http://schemas.microsoft.com/office/powerpoint/2010/main" val="33853173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2125</Words>
  <Application>Microsoft Office PowerPoint</Application>
  <PresentationFormat>Widescreen</PresentationFormat>
  <Paragraphs>294</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Aptos</vt:lpstr>
      <vt:lpstr>Aptos Display</vt:lpstr>
      <vt:lpstr>Aptos Narrow</vt:lpstr>
      <vt:lpstr>Arial</vt:lpstr>
      <vt:lpstr>Office Theme</vt:lpstr>
      <vt:lpstr>PowerPoint Presentation</vt:lpstr>
      <vt:lpstr>PowerPoint Presentation</vt:lpstr>
      <vt:lpstr>PowerPoint Presentation</vt:lpstr>
      <vt:lpstr>Day 1 | Scrum 1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2 | Scrum 2 Planning User Story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3 | Scrum 3 Design User Story 2</vt:lpstr>
      <vt:lpstr>PowerPoint Presentation</vt:lpstr>
      <vt:lpstr>PowerPoint Presentation</vt:lpstr>
      <vt:lpstr>PowerPoint Presentation</vt:lpstr>
      <vt:lpstr>PowerPoint Presentation</vt:lpstr>
      <vt:lpstr>PowerPoint Presentation</vt:lpstr>
      <vt:lpstr>Day 4 | Scrum 4 Build User Story 3</vt:lpstr>
      <vt:lpstr>PowerPoint Presentation</vt:lpstr>
      <vt:lpstr>PowerPoint Presentation</vt:lpstr>
      <vt:lpstr>PowerPoint Presentation</vt:lpstr>
      <vt:lpstr>PowerPoint Presentation</vt:lpstr>
      <vt:lpstr>PowerPoint Presentation</vt:lpstr>
      <vt:lpstr>PowerPoint Presentation</vt:lpstr>
      <vt:lpstr>Day 5 | Scrum 5 Test</vt:lpstr>
      <vt:lpstr>PowerPoint Presentation</vt:lpstr>
      <vt:lpstr>PowerPoint Presentation</vt:lpstr>
      <vt:lpstr>PowerPoint Presentation</vt:lpstr>
      <vt:lpstr>PowerPoint Presentation</vt:lpstr>
      <vt:lpstr>PowerPoint Presentation</vt:lpstr>
      <vt:lpstr>PowerPoint Presentation</vt:lpstr>
      <vt:lpstr>Day 6 | Scrum 5 Review</vt:lpstr>
      <vt:lpstr>PowerPoint Presentation</vt:lpstr>
      <vt:lpstr>PowerPoint Presentation</vt:lpstr>
      <vt:lpstr>PowerPoint Presentation</vt:lpstr>
      <vt:lpstr>PowerPoint Presentation</vt:lpstr>
      <vt:lpstr>PowerPoint Presentation</vt:lpstr>
      <vt:lpstr>Day 7 | Scrum 5 Launch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 Miaris</dc:creator>
  <cp:lastModifiedBy>Sherezade Garcia Rangel</cp:lastModifiedBy>
  <cp:revision>14</cp:revision>
  <dcterms:created xsi:type="dcterms:W3CDTF">2024-04-19T11:47:59Z</dcterms:created>
  <dcterms:modified xsi:type="dcterms:W3CDTF">2024-04-25T18:55:01Z</dcterms:modified>
</cp:coreProperties>
</file>